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Proxima Nova"/>
      <p:regular r:id="rId17"/>
      <p:bold r:id="rId18"/>
      <p:italic r:id="rId19"/>
      <p:boldItalic r:id="rId20"/>
    </p:embeddedFont>
    <p:embeddedFont>
      <p:font typeface="Alfa Slab One"/>
      <p:regular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AlfaSlabOne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roximaNova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roximaNova-italic.fntdata"/><Relationship Id="rId6" Type="http://schemas.openxmlformats.org/officeDocument/2006/relationships/slide" Target="slides/slide1.xml"/><Relationship Id="rId18" Type="http://schemas.openxmlformats.org/officeDocument/2006/relationships/font" Target="fonts/ProximaNova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c3f21cdc2d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c3f21cdc2d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3f21cdc2d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c3f21cdc2d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bf4fa7b021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bf4fa7b021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bf4fa7b021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bf4fa7b021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bf4fa7b021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bf4fa7b021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bf4fa7b021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bf4fa7b021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c3f21cdc2d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c3f21cdc2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bf4fa7b021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bf4fa7b021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f4fa7b021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f4fa7b021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f4fa7b021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bf4fa7b021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Utiliser l’entrée et la sortie standard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Très utile pour les concours de code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type="title"/>
          </p:nvPr>
        </p:nvSpPr>
        <p:spPr>
          <a:xfrm>
            <a:off x="311700" y="53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 java avec un BufferedReader</a:t>
            </a:r>
            <a:endParaRPr/>
          </a:p>
        </p:txBody>
      </p:sp>
      <p:sp>
        <p:nvSpPr>
          <p:cNvPr id="126" name="Google Shape;126;p22"/>
          <p:cNvSpPr txBox="1"/>
          <p:nvPr>
            <p:ph idx="1" type="body"/>
          </p:nvPr>
        </p:nvSpPr>
        <p:spPr>
          <a:xfrm>
            <a:off x="354450" y="5928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900">
                <a:solidFill>
                  <a:srgbClr val="8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import</a:t>
            </a:r>
            <a:r>
              <a:rPr lang="fr" sz="3900">
                <a:solidFill>
                  <a:srgbClr val="004A4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java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4A4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io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b="1" lang="fr" sz="3900">
                <a:solidFill>
                  <a:srgbClr val="8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;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3900">
                <a:solidFill>
                  <a:srgbClr val="8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3900">
                <a:solidFill>
                  <a:srgbClr val="8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ReadDataFromInput 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{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b="1" lang="fr" sz="3900">
                <a:solidFill>
                  <a:srgbClr val="8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3900">
                <a:solidFill>
                  <a:srgbClr val="8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main 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String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[]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args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{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firstNum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secondNum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result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;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BufferedReader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br 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3900">
                <a:solidFill>
                  <a:srgbClr val="8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BufferedReader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lang="fr" sz="3900">
                <a:solidFill>
                  <a:srgbClr val="8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InputStreamReader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System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))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;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b="1" lang="fr" sz="3900">
                <a:solidFill>
                  <a:srgbClr val="8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try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{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System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out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println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3900">
                <a:solidFill>
                  <a:srgbClr val="0000E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"Enter a first number:"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;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   firstNum 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Integer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parseInt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br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readLine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())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;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System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out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println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3900">
                <a:solidFill>
                  <a:srgbClr val="0000E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"Enter a second number:"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;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   secondNum 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Integer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parseInt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br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readLine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())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;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   result 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firstNum 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secondNum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;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System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out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println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3900">
                <a:solidFill>
                  <a:srgbClr val="0000E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"The Result is: "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result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;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}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3900">
                <a:solidFill>
                  <a:srgbClr val="8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catch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IOException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ioe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{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1" lang="fr" sz="3900">
                <a:solidFill>
                  <a:srgbClr val="BB79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System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out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println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ioe</a:t>
            </a:r>
            <a:r>
              <a:rPr lang="fr" sz="3900">
                <a:solidFill>
                  <a:srgbClr val="80803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;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}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}</a:t>
            </a:r>
            <a:endParaRPr sz="39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80008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}</a:t>
            </a:r>
            <a:endParaRPr sz="3900">
              <a:solidFill>
                <a:srgbClr val="80008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2"/>
          <p:cNvSpPr txBox="1"/>
          <p:nvPr/>
        </p:nvSpPr>
        <p:spPr>
          <a:xfrm>
            <a:off x="3740075" y="1161200"/>
            <a:ext cx="4530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On récupère stdin avec un </a:t>
            </a:r>
            <a:r>
              <a:rPr b="1" lang="fr">
                <a:latin typeface="Proxima Nova"/>
                <a:ea typeface="Proxima Nova"/>
                <a:cs typeface="Proxima Nova"/>
                <a:sym typeface="Proxima Nova"/>
              </a:rPr>
              <a:t>inputStreamreader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747200" y="2493375"/>
            <a:ext cx="416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Méthode </a:t>
            </a:r>
            <a:r>
              <a:rPr b="1" lang="fr">
                <a:latin typeface="Proxima Nova"/>
                <a:ea typeface="Proxima Nova"/>
                <a:cs typeface="Proxima Nova"/>
                <a:sym typeface="Proxima Nova"/>
              </a:rPr>
              <a:t>readLine() 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idem next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29" name="Google Shape;12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63050" y="3825550"/>
            <a:ext cx="5816351" cy="126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title"/>
          </p:nvPr>
        </p:nvSpPr>
        <p:spPr>
          <a:xfrm>
            <a:off x="261825" y="1743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Exemple exo C swerc 2019/2020 en Kotlin</a:t>
            </a:r>
            <a:endParaRPr/>
          </a:p>
        </p:txBody>
      </p:sp>
      <p:sp>
        <p:nvSpPr>
          <p:cNvPr id="135" name="Google Shape;135;p23"/>
          <p:cNvSpPr txBox="1"/>
          <p:nvPr>
            <p:ph idx="1" type="body"/>
          </p:nvPr>
        </p:nvSpPr>
        <p:spPr>
          <a:xfrm>
            <a:off x="311700" y="696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955AE7"/>
                </a:solidFill>
                <a:latin typeface="Arial"/>
                <a:ea typeface="Arial"/>
                <a:cs typeface="Arial"/>
                <a:sym typeface="Arial"/>
              </a:rPr>
              <a:t>fun</a:t>
            </a: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1100">
                <a:solidFill>
                  <a:srgbClr val="576DDB"/>
                </a:solidFill>
                <a:latin typeface="Arial"/>
                <a:ea typeface="Arial"/>
                <a:cs typeface="Arial"/>
                <a:sym typeface="Arial"/>
              </a:rPr>
              <a:t>main</a:t>
            </a:r>
            <a:r>
              <a:rPr lang="fr" sz="1100">
                <a:solidFill>
                  <a:srgbClr val="AA573C"/>
                </a:solidFill>
                <a:latin typeface="Arial"/>
                <a:ea typeface="Arial"/>
                <a:cs typeface="Arial"/>
                <a:sym typeface="Arial"/>
              </a:rPr>
              <a:t>()</a:t>
            </a: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{</a:t>
            </a:r>
            <a:endParaRPr sz="1100">
              <a:solidFill>
                <a:srgbClr val="5852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fr" sz="1100">
                <a:solidFill>
                  <a:srgbClr val="955AE7"/>
                </a:solidFill>
                <a:latin typeface="Arial"/>
                <a:ea typeface="Arial"/>
                <a:cs typeface="Arial"/>
                <a:sym typeface="Arial"/>
              </a:rPr>
              <a:t>val</a:t>
            </a: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input = generateSequence { readLine() }.toList()</a:t>
            </a:r>
            <a:endParaRPr sz="1100">
              <a:solidFill>
                <a:srgbClr val="5852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fr" sz="1100">
                <a:solidFill>
                  <a:srgbClr val="955AE7"/>
                </a:solidFill>
                <a:latin typeface="Arial"/>
                <a:ea typeface="Arial"/>
                <a:cs typeface="Arial"/>
                <a:sym typeface="Arial"/>
              </a:rPr>
              <a:t>val</a:t>
            </a: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n = input.first().toBigInteger()</a:t>
            </a:r>
            <a:endParaRPr sz="1100">
              <a:solidFill>
                <a:srgbClr val="5852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fr" sz="1100">
                <a:solidFill>
                  <a:srgbClr val="955AE7"/>
                </a:solidFill>
                <a:latin typeface="Arial"/>
                <a:ea typeface="Arial"/>
                <a:cs typeface="Arial"/>
                <a:sym typeface="Arial"/>
              </a:rPr>
              <a:t>val</a:t>
            </a: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numbers = input.drop(</a:t>
            </a:r>
            <a:r>
              <a:rPr lang="fr" sz="1100">
                <a:solidFill>
                  <a:srgbClr val="AA573C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).map { it.toBigInteger() }.filter { it &lt;= n }.toSet()</a:t>
            </a:r>
            <a:endParaRPr sz="1100">
              <a:solidFill>
                <a:srgbClr val="5852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fr" sz="1100">
                <a:solidFill>
                  <a:srgbClr val="955AE7"/>
                </a:solidFill>
                <a:latin typeface="Arial"/>
                <a:ea typeface="Arial"/>
                <a:cs typeface="Arial"/>
                <a:sym typeface="Arial"/>
              </a:rPr>
              <a:t>var</a:t>
            </a: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i = </a:t>
            </a:r>
            <a:r>
              <a:rPr lang="fr" sz="1100">
                <a:solidFill>
                  <a:srgbClr val="AA573C"/>
                </a:solidFill>
                <a:latin typeface="Arial"/>
                <a:ea typeface="Arial"/>
                <a:cs typeface="Arial"/>
                <a:sym typeface="Arial"/>
              </a:rPr>
              <a:t>0.</a:t>
            </a: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toBigInteger()</a:t>
            </a:r>
            <a:endParaRPr sz="1100">
              <a:solidFill>
                <a:srgbClr val="5852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fr" sz="1100">
                <a:solidFill>
                  <a:srgbClr val="955AE7"/>
                </a:solidFill>
                <a:latin typeface="Arial"/>
                <a:ea typeface="Arial"/>
                <a:cs typeface="Arial"/>
                <a:sym typeface="Arial"/>
              </a:rPr>
              <a:t>while</a:t>
            </a: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(i </a:t>
            </a:r>
            <a:r>
              <a:rPr lang="fr" sz="1100">
                <a:solidFill>
                  <a:srgbClr val="955AE7"/>
                </a:solidFill>
                <a:latin typeface="Arial"/>
                <a:ea typeface="Arial"/>
                <a:cs typeface="Arial"/>
                <a:sym typeface="Arial"/>
              </a:rPr>
              <a:t>in</a:t>
            </a: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numbers) {</a:t>
            </a:r>
            <a:endParaRPr sz="1100">
              <a:solidFill>
                <a:srgbClr val="5852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       i++</a:t>
            </a:r>
            <a:endParaRPr sz="1100">
              <a:solidFill>
                <a:srgbClr val="5852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   }</a:t>
            </a:r>
            <a:endParaRPr sz="1100">
              <a:solidFill>
                <a:srgbClr val="5852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    print(i)</a:t>
            </a:r>
            <a:endParaRPr sz="1100">
              <a:solidFill>
                <a:srgbClr val="5852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6200" marR="76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58526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100">
              <a:solidFill>
                <a:srgbClr val="5852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3"/>
          <p:cNvSpPr txBox="1"/>
          <p:nvPr/>
        </p:nvSpPr>
        <p:spPr>
          <a:xfrm>
            <a:off x="3675000" y="974375"/>
            <a:ext cx="579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On crée une </a:t>
            </a:r>
            <a:r>
              <a:rPr b="1" lang="fr">
                <a:latin typeface="Proxima Nova"/>
                <a:ea typeface="Proxima Nova"/>
                <a:cs typeface="Proxima Nova"/>
                <a:sym typeface="Proxima Nova"/>
              </a:rPr>
              <a:t>List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 de String où</a:t>
            </a:r>
            <a:r>
              <a:rPr lang="fr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 chaque élément est une ligne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 de stdin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37" name="Google Shape;137;p23"/>
          <p:cNvSpPr txBox="1"/>
          <p:nvPr/>
        </p:nvSpPr>
        <p:spPr>
          <a:xfrm>
            <a:off x="358800" y="3774675"/>
            <a:ext cx="914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generateSequence 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prend une </a:t>
            </a:r>
            <a:r>
              <a:rPr b="1" lang="fr">
                <a:latin typeface="Proxima Nova"/>
                <a:ea typeface="Proxima Nova"/>
                <a:cs typeface="Proxima Nova"/>
                <a:sym typeface="Proxima Nova"/>
              </a:rPr>
              <a:t>lambda 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expression qu’elle applique pour obtenir les élément de la </a:t>
            </a:r>
            <a:r>
              <a:rPr b="1" lang="fr">
                <a:latin typeface="Proxima Nova"/>
                <a:ea typeface="Proxima Nova"/>
                <a:cs typeface="Proxima Nova"/>
                <a:sym typeface="Proxima Nova"/>
              </a:rPr>
              <a:t>Sequence 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qu’elle 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renvoie</a:t>
            </a:r>
            <a:r>
              <a:rPr b="1" lang="fr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et 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s'arrête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 lorsque la lambda renvoie null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readLine()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 est similaire à input en python elle lit une ligne (</a:t>
            </a:r>
            <a:r>
              <a:rPr b="1" lang="fr">
                <a:latin typeface="Proxima Nova"/>
                <a:ea typeface="Proxima Nova"/>
                <a:cs typeface="Proxima Nova"/>
                <a:sym typeface="Proxima Nova"/>
              </a:rPr>
              <a:t>String</a:t>
            </a: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) sur l’entrée standard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C’est quoi ?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Entrée standard = standard input -&gt; abrégée en </a:t>
            </a:r>
            <a:r>
              <a:rPr b="1" lang="fr"/>
              <a:t>stdin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C’est un flux (</a:t>
            </a:r>
            <a:r>
              <a:rPr b="1" lang="fr"/>
              <a:t>stream</a:t>
            </a:r>
            <a:r>
              <a:rPr lang="fr"/>
              <a:t>) de données envoyées et lues par un programme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Sortie standard = standard output -&gt; abrégée en </a:t>
            </a:r>
            <a:r>
              <a:rPr b="1" lang="fr"/>
              <a:t>stdout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Idem c’est un flux de données sortant d’un programme peut être réutilisé dans un autre programme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Ex python: </a:t>
            </a:r>
            <a:r>
              <a:rPr b="1" lang="fr"/>
              <a:t>input()</a:t>
            </a:r>
            <a:r>
              <a:rPr lang="fr"/>
              <a:t> lit dans </a:t>
            </a:r>
            <a:r>
              <a:rPr b="1" lang="fr"/>
              <a:t>stdin</a:t>
            </a:r>
            <a:r>
              <a:rPr lang="fr"/>
              <a:t>, </a:t>
            </a:r>
            <a:r>
              <a:rPr b="1" lang="fr"/>
              <a:t>print()</a:t>
            </a:r>
            <a:r>
              <a:rPr lang="fr"/>
              <a:t> écrit dans </a:t>
            </a:r>
            <a:r>
              <a:rPr b="1" lang="fr"/>
              <a:t>stdout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Considérations bas niveau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flux des stdin et stdout sont des pointeurs vers des données stockées en mémoires.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De fait print() != write()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write écrit directement des octets dans la zone mémoire correspondante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print écrit les données </a:t>
            </a:r>
            <a:r>
              <a:rPr lang="fr"/>
              <a:t>et les affiche dans un format lisible (ASCII ou UTF8)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Les méthodes next() permettent de se déplacer dans cette zone mémoire pour passer à la donnée suivante.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Concrètement</a:t>
            </a:r>
            <a:r>
              <a:rPr lang="fr"/>
              <a:t> dans un concours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 </a:t>
            </a:r>
            <a:r>
              <a:rPr b="1" lang="fr"/>
              <a:t>sortie </a:t>
            </a:r>
            <a:r>
              <a:rPr lang="fr"/>
              <a:t>du programme est </a:t>
            </a:r>
            <a:r>
              <a:rPr b="1" lang="fr"/>
              <a:t>simple </a:t>
            </a:r>
            <a:r>
              <a:rPr lang="fr"/>
              <a:t>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Vous pouvez </a:t>
            </a:r>
            <a:r>
              <a:rPr lang="fr">
                <a:solidFill>
                  <a:srgbClr val="FF0000"/>
                </a:solidFill>
              </a:rPr>
              <a:t>print </a:t>
            </a:r>
            <a:r>
              <a:rPr lang="fr"/>
              <a:t>vos résultats mais faites attention au retour chariot surtout en fin de ligne (la dernière est généralement acceptée qu’elle soit vide ou non)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Lire </a:t>
            </a:r>
            <a:r>
              <a:rPr b="1" lang="fr"/>
              <a:t>l’entrée </a:t>
            </a:r>
            <a:r>
              <a:rPr lang="fr"/>
              <a:t>et choisir les structures de données adaptées est plus </a:t>
            </a:r>
            <a:r>
              <a:rPr b="1" lang="fr"/>
              <a:t>difficile</a:t>
            </a:r>
            <a:r>
              <a:rPr lang="fr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Il faut </a:t>
            </a:r>
            <a:r>
              <a:rPr lang="fr"/>
              <a:t>connaître les fonctions dédiées à la lecture de stdin de</a:t>
            </a:r>
            <a:r>
              <a:rPr lang="fr"/>
              <a:t> son langage. Souvent ce sont des fonctions comme </a:t>
            </a:r>
            <a:r>
              <a:rPr lang="fr">
                <a:solidFill>
                  <a:srgbClr val="FF0000"/>
                </a:solidFill>
              </a:rPr>
              <a:t>input </a:t>
            </a:r>
            <a:r>
              <a:rPr lang="fr"/>
              <a:t>ou </a:t>
            </a:r>
            <a:r>
              <a:rPr lang="fr">
                <a:solidFill>
                  <a:srgbClr val="FF0000"/>
                </a:solidFill>
              </a:rPr>
              <a:t>readLine</a:t>
            </a:r>
            <a:r>
              <a:rPr lang="fr">
                <a:solidFill>
                  <a:srgbClr val="000000"/>
                </a:solidFill>
              </a:rPr>
              <a:t>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Fonction input() en Python3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 fonction de la bibliothèque standard </a:t>
            </a:r>
            <a:r>
              <a:rPr b="1" lang="fr"/>
              <a:t>input()</a:t>
            </a:r>
            <a:r>
              <a:rPr lang="fr"/>
              <a:t> permet de lire une ligne de stdin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Si  vous lancez le programme à la main, la console vous permet de rentrer à la main des données dans l’entrée standard (vous pouvez aussi préciser un </a:t>
            </a:r>
            <a:r>
              <a:rPr lang="fr"/>
              <a:t>message</a:t>
            </a:r>
            <a:r>
              <a:rPr lang="fr"/>
              <a:t> au cas où vous souhaitez avoir une </a:t>
            </a:r>
            <a:r>
              <a:rPr lang="fr"/>
              <a:t>interaction</a:t>
            </a:r>
            <a:r>
              <a:rPr lang="fr"/>
              <a:t> avec un utilisateur):</a:t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5675" y="2771200"/>
            <a:ext cx="5943600" cy="192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8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Utilisation du module sys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6253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On ouvre la sortie standard avec </a:t>
            </a:r>
            <a:r>
              <a:rPr b="1" lang="fr"/>
              <a:t>sys.stdin</a:t>
            </a:r>
            <a:r>
              <a:rPr lang="fr"/>
              <a:t> qui est composée de plusieurs lignes (</a:t>
            </a:r>
            <a:r>
              <a:rPr b="1" lang="fr"/>
              <a:t>string</a:t>
            </a:r>
            <a:r>
              <a:rPr lang="fr"/>
              <a:t>) que l’on peut récupérer.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 la main dans la console il faut utiliser </a:t>
            </a:r>
            <a:r>
              <a:rPr b="1" lang="fr"/>
              <a:t>ctrl + D</a:t>
            </a:r>
            <a:r>
              <a:rPr lang="fr"/>
              <a:t> (^D ou 0x4 est le caractère unicode END OF TRANSMISSION) pour fermer l’entrée standard.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Si vous ne le faites pas votre code est bloqué à la ligne où vous appelez stdin !</a:t>
            </a: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425" y="2615388"/>
            <a:ext cx="3858675" cy="246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0" name="Google Shape;90;p18"/>
          <p:cNvCxnSpPr>
            <a:stCxn id="91" idx="1"/>
          </p:cNvCxnSpPr>
          <p:nvPr/>
        </p:nvCxnSpPr>
        <p:spPr>
          <a:xfrm flipH="1">
            <a:off x="826300" y="3967413"/>
            <a:ext cx="4131600" cy="7629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1" name="Google Shape;91;p18"/>
          <p:cNvSpPr txBox="1"/>
          <p:nvPr/>
        </p:nvSpPr>
        <p:spPr>
          <a:xfrm>
            <a:off x="4957900" y="3767313"/>
            <a:ext cx="462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retours chariots ne ferment pas l’entrée standard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92" name="Google Shape;92;p18"/>
          <p:cNvCxnSpPr>
            <a:stCxn id="93" idx="1"/>
          </p:cNvCxnSpPr>
          <p:nvPr/>
        </p:nvCxnSpPr>
        <p:spPr>
          <a:xfrm flipH="1">
            <a:off x="793700" y="4475325"/>
            <a:ext cx="4584900" cy="421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3" name="Google Shape;93;p18"/>
          <p:cNvSpPr txBox="1"/>
          <p:nvPr/>
        </p:nvSpPr>
        <p:spPr>
          <a:xfrm>
            <a:off x="5378600" y="4167525"/>
            <a:ext cx="3042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ctrl D ferme stdin, le script tourne et le résultat du calcul s’affiche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Exemple exo I swerc 2019/2020 en Python 3</a:t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fr" sz="1417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import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417">
                <a:solidFill>
                  <a:srgbClr val="0E84B5"/>
                </a:solidFill>
                <a:latin typeface="Arial"/>
                <a:ea typeface="Arial"/>
                <a:cs typeface="Arial"/>
                <a:sym typeface="Arial"/>
              </a:rPr>
              <a:t>sys</a:t>
            </a:r>
            <a:endParaRPr sz="141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fr" sz="1417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from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417">
                <a:solidFill>
                  <a:srgbClr val="0E84B5"/>
                </a:solidFill>
                <a:latin typeface="Arial"/>
                <a:ea typeface="Arial"/>
                <a:cs typeface="Arial"/>
                <a:sym typeface="Arial"/>
              </a:rPr>
              <a:t>math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417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import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floor</a:t>
            </a:r>
            <a:endParaRPr sz="141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41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fr" sz="1417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line </a:t>
            </a:r>
            <a:r>
              <a:rPr b="1"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sys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stdin:</a:t>
            </a:r>
            <a:endParaRPr sz="141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1" lang="fr" sz="1417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if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line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strip() 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==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1417">
                <a:solidFill>
                  <a:srgbClr val="000000"/>
                </a:solidFill>
                <a:highlight>
                  <a:srgbClr val="FFF0F0"/>
                </a:highlight>
                <a:latin typeface="Arial"/>
                <a:ea typeface="Arial"/>
                <a:cs typeface="Arial"/>
                <a:sym typeface="Arial"/>
              </a:rPr>
              <a:t>''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1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b="1" lang="fr" sz="1417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break</a:t>
            </a:r>
            <a:endParaRPr sz="141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1" lang="fr" sz="1417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else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1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n1, n2, n12 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1417">
                <a:solidFill>
                  <a:srgbClr val="007020"/>
                </a:solidFill>
                <a:latin typeface="Arial"/>
                <a:ea typeface="Arial"/>
                <a:cs typeface="Arial"/>
                <a:sym typeface="Arial"/>
              </a:rPr>
              <a:t>list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1417">
                <a:solidFill>
                  <a:srgbClr val="007020"/>
                </a:solidFill>
                <a:latin typeface="Arial"/>
                <a:ea typeface="Arial"/>
                <a:cs typeface="Arial"/>
                <a:sym typeface="Arial"/>
              </a:rPr>
              <a:t>map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1417">
                <a:solidFill>
                  <a:srgbClr val="007020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line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split()))</a:t>
            </a:r>
            <a:endParaRPr sz="141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res 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floor((n1 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417">
                <a:solidFill>
                  <a:srgbClr val="0000DD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(n2 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417">
                <a:solidFill>
                  <a:srgbClr val="0000DD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(n12 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417">
                <a:solidFill>
                  <a:srgbClr val="0000DD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417">
                <a:solidFill>
                  <a:srgbClr val="0000DD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41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sys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stdout</a:t>
            </a:r>
            <a:r>
              <a:rPr lang="fr" sz="1417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write(</a:t>
            </a:r>
            <a:r>
              <a:rPr lang="fr" sz="1417">
                <a:solidFill>
                  <a:srgbClr val="007020"/>
                </a:solidFill>
                <a:latin typeface="Arial"/>
                <a:ea typeface="Arial"/>
                <a:cs typeface="Arial"/>
                <a:sym typeface="Arial"/>
              </a:rPr>
              <a:t>str</a:t>
            </a:r>
            <a:r>
              <a:rPr lang="fr" sz="141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(res))</a:t>
            </a:r>
            <a:endParaRPr sz="141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r>
              <a:t/>
            </a:r>
            <a:endParaRPr sz="1665"/>
          </a:p>
        </p:txBody>
      </p:sp>
      <p:sp>
        <p:nvSpPr>
          <p:cNvPr id="100" name="Google Shape;100;p19"/>
          <p:cNvSpPr txBox="1"/>
          <p:nvPr/>
        </p:nvSpPr>
        <p:spPr>
          <a:xfrm>
            <a:off x="3214675" y="1088050"/>
            <a:ext cx="466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Proxima Nova"/>
                <a:ea typeface="Proxima Nova"/>
                <a:cs typeface="Proxima Nova"/>
                <a:sym typeface="Proxima Nova"/>
              </a:rPr>
              <a:t>On importe le module </a:t>
            </a:r>
            <a:r>
              <a:rPr b="1" lang="fr" sz="200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sys</a:t>
            </a:r>
            <a:endParaRPr b="1" sz="2000">
              <a:solidFill>
                <a:srgbClr val="FF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1" name="Google Shape;101;p19"/>
          <p:cNvSpPr txBox="1"/>
          <p:nvPr/>
        </p:nvSpPr>
        <p:spPr>
          <a:xfrm>
            <a:off x="3292875" y="2130675"/>
            <a:ext cx="466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Proxima Nova"/>
                <a:ea typeface="Proxima Nova"/>
                <a:cs typeface="Proxima Nova"/>
                <a:sym typeface="Proxima Nova"/>
              </a:rPr>
              <a:t>On lit </a:t>
            </a:r>
            <a:r>
              <a:rPr b="1" lang="fr" sz="200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sys.stdin </a:t>
            </a:r>
            <a:r>
              <a:rPr lang="fr" sz="2000">
                <a:latin typeface="Proxima Nova"/>
                <a:ea typeface="Proxima Nova"/>
                <a:cs typeface="Proxima Nova"/>
                <a:sym typeface="Proxima Nova"/>
              </a:rPr>
              <a:t>pour obtenir l’input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2" name="Google Shape;102;p19"/>
          <p:cNvSpPr txBox="1"/>
          <p:nvPr/>
        </p:nvSpPr>
        <p:spPr>
          <a:xfrm>
            <a:off x="4224225" y="4310800"/>
            <a:ext cx="466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Proxima Nova"/>
                <a:ea typeface="Proxima Nova"/>
                <a:cs typeface="Proxima Nova"/>
                <a:sym typeface="Proxima Nova"/>
              </a:rPr>
              <a:t>On écrit notre résultat dans </a:t>
            </a:r>
            <a:r>
              <a:rPr b="1" lang="fr" sz="200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sys.stdout</a:t>
            </a:r>
            <a:endParaRPr b="1" sz="2000">
              <a:solidFill>
                <a:srgbClr val="FF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4224225" y="4703625"/>
            <a:ext cx="3754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latin typeface="Proxima Nova"/>
                <a:ea typeface="Proxima Nova"/>
                <a:cs typeface="Proxima Nova"/>
                <a:sym typeface="Proxima Nova"/>
              </a:rPr>
              <a:t>On aurait pu </a:t>
            </a:r>
            <a:r>
              <a:rPr b="1" lang="fr" sz="1700">
                <a:latin typeface="Proxima Nova"/>
                <a:ea typeface="Proxima Nova"/>
                <a:cs typeface="Proxima Nova"/>
                <a:sym typeface="Proxima Nova"/>
              </a:rPr>
              <a:t>print</a:t>
            </a:r>
            <a:endParaRPr b="1" sz="17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Lire un fichier avec Python 3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Si l’entrée du programme est un fichier, on importe </a:t>
            </a:r>
            <a:r>
              <a:rPr b="1" lang="fr"/>
              <a:t>fileinput </a:t>
            </a:r>
            <a:r>
              <a:rPr lang="fr"/>
              <a:t>et on récupère le contenu du fichier avec </a:t>
            </a:r>
            <a:r>
              <a:rPr b="1" lang="fr"/>
              <a:t>fileinput.input()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2 méthodes pour préciser le(s) fichier(s) à lire 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Dans le code: fileinput.input(“fichier1.txt”, “fichier2.txt”)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et commande: python3 code.py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Dans le code: fileinput.input()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et commande: python3 code.py fichier1.txt fichier2.txt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1700" y="9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 java avec la classe Scanner</a:t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11700" y="906625"/>
            <a:ext cx="8520600" cy="34164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import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200">
                <a:solidFill>
                  <a:srgbClr val="0E84B5"/>
                </a:solidFill>
                <a:latin typeface="Arial"/>
                <a:ea typeface="Arial"/>
                <a:cs typeface="Arial"/>
                <a:sym typeface="Arial"/>
              </a:rPr>
              <a:t>java.util.ArrayList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import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200">
                <a:solidFill>
                  <a:srgbClr val="0E84B5"/>
                </a:solidFill>
                <a:latin typeface="Arial"/>
                <a:ea typeface="Arial"/>
                <a:cs typeface="Arial"/>
                <a:sym typeface="Arial"/>
              </a:rPr>
              <a:t>java.util.List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import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200">
                <a:solidFill>
                  <a:srgbClr val="0E84B5"/>
                </a:solidFill>
                <a:latin typeface="Arial"/>
                <a:ea typeface="Arial"/>
                <a:cs typeface="Arial"/>
                <a:sym typeface="Arial"/>
              </a:rPr>
              <a:t>java.util.Scanner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200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200">
                <a:solidFill>
                  <a:srgbClr val="BB0066"/>
                </a:solidFill>
                <a:latin typeface="Arial"/>
                <a:ea typeface="Arial"/>
                <a:cs typeface="Arial"/>
                <a:sym typeface="Arial"/>
              </a:rPr>
              <a:t>Main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1" lang="fr" sz="1200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200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2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200">
                <a:solidFill>
                  <a:srgbClr val="0066BB"/>
                </a:solidFill>
                <a:latin typeface="Arial"/>
                <a:ea typeface="Arial"/>
                <a:cs typeface="Arial"/>
                <a:sym typeface="Arial"/>
              </a:rPr>
              <a:t>main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String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[]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args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List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String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lines 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200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ArrayList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&lt;&gt;();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Scanner scanner 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fr" sz="1200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Scanner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12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in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b="1" lang="fr" sz="1200">
                <a:solidFill>
                  <a:srgbClr val="008800"/>
                </a:solidFill>
                <a:latin typeface="Arial"/>
                <a:ea typeface="Arial"/>
                <a:cs typeface="Arial"/>
                <a:sym typeface="Arial"/>
              </a:rPr>
              <a:t>while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scanner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12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hasNext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())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lines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12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add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scanner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12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next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());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scanner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fr" sz="12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close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();</a:t>
            </a:r>
            <a:endParaRPr sz="120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        System.out.print(lines.size());</a:t>
            </a:r>
            <a:endParaRPr sz="120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20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b="1" sz="1300">
              <a:solidFill>
                <a:srgbClr val="0088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4039000" y="2340900"/>
            <a:ext cx="4253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latin typeface="Proxima Nova"/>
                <a:ea typeface="Proxima Nova"/>
                <a:cs typeface="Proxima Nova"/>
                <a:sym typeface="Proxima Nova"/>
              </a:rPr>
              <a:t>On utilise </a:t>
            </a:r>
            <a:r>
              <a:rPr b="1" lang="fr" sz="1800">
                <a:latin typeface="Proxima Nova"/>
                <a:ea typeface="Proxima Nova"/>
                <a:cs typeface="Proxima Nova"/>
                <a:sym typeface="Proxima Nova"/>
              </a:rPr>
              <a:t>Scanner</a:t>
            </a:r>
            <a:r>
              <a:rPr lang="fr" sz="1800">
                <a:latin typeface="Proxima Nova"/>
                <a:ea typeface="Proxima Nova"/>
                <a:cs typeface="Proxima Nova"/>
                <a:sym typeface="Proxima Nova"/>
              </a:rPr>
              <a:t> pour lire </a:t>
            </a:r>
            <a:r>
              <a:rPr b="1" lang="fr" sz="180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System.in</a:t>
            </a:r>
            <a:endParaRPr b="1" sz="1800">
              <a:solidFill>
                <a:srgbClr val="FF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7" name="Google Shape;117;p21"/>
          <p:cNvSpPr txBox="1"/>
          <p:nvPr/>
        </p:nvSpPr>
        <p:spPr>
          <a:xfrm>
            <a:off x="3194200" y="3029250"/>
            <a:ext cx="5943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latin typeface="Proxima Nova"/>
                <a:ea typeface="Proxima Nova"/>
                <a:cs typeface="Proxima Nova"/>
                <a:sym typeface="Proxima Nova"/>
              </a:rPr>
              <a:t>On utilise </a:t>
            </a:r>
            <a:r>
              <a:rPr b="1" lang="fr" sz="1800">
                <a:latin typeface="Proxima Nova"/>
                <a:ea typeface="Proxima Nova"/>
                <a:cs typeface="Proxima Nova"/>
                <a:sym typeface="Proxima Nova"/>
              </a:rPr>
              <a:t>next()</a:t>
            </a:r>
            <a:r>
              <a:rPr lang="fr" sz="1800">
                <a:latin typeface="Proxima Nova"/>
                <a:ea typeface="Proxima Nova"/>
                <a:cs typeface="Proxima Nova"/>
                <a:sym typeface="Proxima Nova"/>
              </a:rPr>
              <a:t> pour récupérer la ligne courante et passer à la suivante</a:t>
            </a:r>
            <a:endParaRPr b="1" sz="1800">
              <a:solidFill>
                <a:srgbClr val="FF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8" name="Google Shape;118;p21"/>
          <p:cNvSpPr txBox="1"/>
          <p:nvPr/>
        </p:nvSpPr>
        <p:spPr>
          <a:xfrm>
            <a:off x="3194200" y="2701000"/>
            <a:ext cx="616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latin typeface="Proxima Nova"/>
                <a:ea typeface="Proxima Nova"/>
                <a:cs typeface="Proxima Nova"/>
                <a:sym typeface="Proxima Nova"/>
              </a:rPr>
              <a:t>On utilise </a:t>
            </a:r>
            <a:r>
              <a:rPr b="1" lang="fr" sz="1800">
                <a:latin typeface="Proxima Nova"/>
                <a:ea typeface="Proxima Nova"/>
                <a:cs typeface="Proxima Nova"/>
                <a:sym typeface="Proxima Nova"/>
              </a:rPr>
              <a:t>hasNext()</a:t>
            </a:r>
            <a:r>
              <a:rPr lang="fr" sz="1800">
                <a:latin typeface="Proxima Nova"/>
                <a:ea typeface="Proxima Nova"/>
                <a:cs typeface="Proxima Nova"/>
                <a:sym typeface="Proxima Nova"/>
              </a:rPr>
              <a:t> pour savoir si on est à la fin de l’input</a:t>
            </a:r>
            <a:endParaRPr b="1" sz="1800">
              <a:solidFill>
                <a:srgbClr val="FF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9" name="Google Shape;119;p21"/>
          <p:cNvSpPr txBox="1"/>
          <p:nvPr/>
        </p:nvSpPr>
        <p:spPr>
          <a:xfrm>
            <a:off x="3626100" y="883375"/>
            <a:ext cx="455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Méthodes très pratiques comme nextInt()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20" name="Google Shape;12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7575" y="4202388"/>
            <a:ext cx="7296150" cy="84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