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191a4c94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191a4c94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191a4c94f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191a4c94f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abstract class Monster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protected int health, dammage;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abstract void attack(Player player);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abstract boolean hurt(int dammage);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public void die()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Systemn.out.println("A Monster has died")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public class Zombie extends Monster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void attack(Player player)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if (player.hurt(dammage))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	System.out.println(player.name + " has been killed by a Zombie");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boolean hurt(int dammage)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health -= dammage;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return (health &lt;=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91a4c94f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191a4c94f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d982ca6a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d982ca6a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982ca6a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982ca6a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191a4c94f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191a4c94f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d982ca6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d982ca6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d982ca6a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d982ca6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191a4c94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191a4c94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191a4c94f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191a4c94f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191a4c94f_3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191a4c94f_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public class Player()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/* The code before that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private int health = 20;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private int food = 15;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private float height;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private String name;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private String nationality;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public boolean isMexican() { return (nationality == "mexican")}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/* The code after that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191a4c94f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191a4c94f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public class Player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/* The code before that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public Player(String name, String nationality, boolean isTall)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this.name = name;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this.nationality = nationality;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if (isTall)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	this.height = 1.81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	this.height = 1.75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/* The code after that */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191a4c94f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191a4c94f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public class Player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/* The code before that */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public void heal(int hitPoints)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health += hitPoints;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health = max(15, health);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public boolean hurt(int dammage)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health -= dammage;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return (health &lt;= 0)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/* The code after that */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91a4c94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191a4c94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d982ca6a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d982ca6a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dureka.co/blog/cheatsheets/java-cheat-she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Vive les révisions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575" y="940350"/>
            <a:ext cx="3891950" cy="25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68088"/>
            <a:ext cx="4572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Public, Private, Protected et package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Public </a:t>
            </a:r>
            <a:r>
              <a:rPr lang="en"/>
              <a:t>-&gt; Tout le monde peut le voir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Protected </a:t>
            </a:r>
            <a:r>
              <a:rPr lang="en"/>
              <a:t>-&gt; Accessibles pour les membres en héritant, et pour les membres dans le même package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Package </a:t>
            </a:r>
            <a:r>
              <a:rPr lang="en"/>
              <a:t>(pas de mot clef) -&gt; Accessible pour les membres du même package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Private </a:t>
            </a:r>
            <a:r>
              <a:rPr lang="en"/>
              <a:t>-&gt; Personne ne peut le voir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97" y="0"/>
            <a:ext cx="79378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Getter, Setter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Servent à rendre le code plus modulable, permet de mieux gérer les accès à la variable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 manière général : un attribut est en </a:t>
            </a:r>
            <a:r>
              <a:rPr b="1" lang="en"/>
              <a:t>private</a:t>
            </a:r>
            <a:r>
              <a:rPr lang="en"/>
              <a:t>, les </a:t>
            </a:r>
            <a:r>
              <a:rPr i="1" lang="en"/>
              <a:t>getter</a:t>
            </a:r>
            <a:r>
              <a:rPr lang="en"/>
              <a:t> et </a:t>
            </a:r>
            <a:r>
              <a:rPr i="1" lang="en"/>
              <a:t>setter</a:t>
            </a:r>
            <a:r>
              <a:rPr lang="en"/>
              <a:t> sont en </a:t>
            </a:r>
            <a:r>
              <a:rPr b="1" lang="en"/>
              <a:t>public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Conseil: sur IntelliJ, vous pouvez faire Clic droit &gt; “Générer” &gt; “Getter &amp; Setter” pour les générer d’un seul coup plus facilement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Liaison dynamique : type déclaré </a:t>
            </a:r>
            <a:r>
              <a:rPr i="1" lang="en"/>
              <a:t>vs.</a:t>
            </a:r>
            <a:r>
              <a:rPr lang="en"/>
              <a:t> effectif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159300" y="1152475"/>
            <a:ext cx="4364100" cy="3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8800"/>
                </a:solidFill>
              </a:rPr>
              <a:t>public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008800"/>
                </a:solidFill>
              </a:rPr>
              <a:t>class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BB0066"/>
                </a:solidFill>
              </a:rPr>
              <a:t>Parent</a:t>
            </a:r>
            <a:r>
              <a:rPr lang="en" sz="1500">
                <a:solidFill>
                  <a:schemeClr val="dk1"/>
                </a:solidFill>
              </a:rPr>
              <a:t> {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</a:t>
            </a:r>
            <a:r>
              <a:rPr b="1" lang="en" sz="1500">
                <a:solidFill>
                  <a:srgbClr val="008800"/>
                </a:solidFill>
              </a:rPr>
              <a:t>public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888888"/>
                </a:solidFill>
              </a:rPr>
              <a:t>void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0066BB"/>
                </a:solidFill>
              </a:rPr>
              <a:t>action</a:t>
            </a:r>
            <a:r>
              <a:rPr lang="en" sz="1500">
                <a:solidFill>
                  <a:schemeClr val="dk1"/>
                </a:solidFill>
              </a:rPr>
              <a:t>() {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	System.</a:t>
            </a:r>
            <a:r>
              <a:rPr lang="en" sz="1500">
                <a:solidFill>
                  <a:srgbClr val="336699"/>
                </a:solidFill>
              </a:rPr>
              <a:t>out</a:t>
            </a:r>
            <a:r>
              <a:rPr lang="en" sz="1500">
                <a:solidFill>
                  <a:schemeClr val="dk1"/>
                </a:solidFill>
              </a:rPr>
              <a:t>.</a:t>
            </a:r>
            <a:r>
              <a:rPr lang="en" sz="1500">
                <a:solidFill>
                  <a:srgbClr val="336699"/>
                </a:solidFill>
              </a:rPr>
              <a:t>println</a:t>
            </a:r>
            <a:r>
              <a:rPr lang="en" sz="1500">
                <a:solidFill>
                  <a:schemeClr val="dk1"/>
                </a:solidFill>
              </a:rPr>
              <a:t>(</a:t>
            </a:r>
            <a:r>
              <a:rPr lang="en" sz="1500">
                <a:solidFill>
                  <a:srgbClr val="A61717"/>
                </a:solidFill>
                <a:highlight>
                  <a:srgbClr val="E3D2D2"/>
                </a:highlight>
              </a:rPr>
              <a:t>“</a:t>
            </a:r>
            <a:r>
              <a:rPr lang="en" sz="1500">
                <a:solidFill>
                  <a:schemeClr val="dk1"/>
                </a:solidFill>
              </a:rPr>
              <a:t>Parent action</a:t>
            </a:r>
            <a:r>
              <a:rPr lang="en" sz="1500">
                <a:solidFill>
                  <a:srgbClr val="A61717"/>
                </a:solidFill>
                <a:highlight>
                  <a:srgbClr val="E3D2D2"/>
                </a:highlight>
              </a:rPr>
              <a:t>”</a:t>
            </a:r>
            <a:r>
              <a:rPr lang="en" sz="1500">
                <a:solidFill>
                  <a:schemeClr val="dk1"/>
                </a:solidFill>
              </a:rPr>
              <a:t>);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}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}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8800"/>
                </a:solidFill>
              </a:rPr>
              <a:t>public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008800"/>
                </a:solidFill>
              </a:rPr>
              <a:t>class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BB0066"/>
                </a:solidFill>
              </a:rPr>
              <a:t>Child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008800"/>
                </a:solidFill>
              </a:rPr>
              <a:t>extends</a:t>
            </a:r>
            <a:r>
              <a:rPr lang="en" sz="1500">
                <a:solidFill>
                  <a:schemeClr val="dk1"/>
                </a:solidFill>
              </a:rPr>
              <a:t> Parent {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</a:t>
            </a:r>
            <a:r>
              <a:rPr b="1" lang="en" sz="1500">
                <a:solidFill>
                  <a:srgbClr val="008800"/>
                </a:solidFill>
              </a:rPr>
              <a:t>public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888888"/>
                </a:solidFill>
              </a:rPr>
              <a:t>void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rgbClr val="0066BB"/>
                </a:solidFill>
              </a:rPr>
              <a:t>action</a:t>
            </a:r>
            <a:r>
              <a:rPr lang="en" sz="1500">
                <a:solidFill>
                  <a:schemeClr val="dk1"/>
                </a:solidFill>
              </a:rPr>
              <a:t>() {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	System.</a:t>
            </a:r>
            <a:r>
              <a:rPr lang="en" sz="1500">
                <a:solidFill>
                  <a:srgbClr val="336699"/>
                </a:solidFill>
              </a:rPr>
              <a:t>out</a:t>
            </a:r>
            <a:r>
              <a:rPr lang="en" sz="1500">
                <a:solidFill>
                  <a:schemeClr val="dk1"/>
                </a:solidFill>
              </a:rPr>
              <a:t>.</a:t>
            </a:r>
            <a:r>
              <a:rPr lang="en" sz="1500">
                <a:solidFill>
                  <a:srgbClr val="336699"/>
                </a:solidFill>
              </a:rPr>
              <a:t>println</a:t>
            </a:r>
            <a:r>
              <a:rPr lang="en" sz="1500">
                <a:solidFill>
                  <a:schemeClr val="dk1"/>
                </a:solidFill>
              </a:rPr>
              <a:t>(</a:t>
            </a:r>
            <a:r>
              <a:rPr lang="en" sz="1500">
                <a:solidFill>
                  <a:srgbClr val="A61717"/>
                </a:solidFill>
                <a:highlight>
                  <a:srgbClr val="E3D2D2"/>
                </a:highlight>
              </a:rPr>
              <a:t>“</a:t>
            </a:r>
            <a:r>
              <a:rPr lang="en" sz="1500">
                <a:solidFill>
                  <a:schemeClr val="dk1"/>
                </a:solidFill>
              </a:rPr>
              <a:t>Child action</a:t>
            </a:r>
            <a:r>
              <a:rPr lang="en" sz="1500">
                <a:solidFill>
                  <a:srgbClr val="A61717"/>
                </a:solidFill>
                <a:highlight>
                  <a:srgbClr val="E3D2D2"/>
                </a:highlight>
              </a:rPr>
              <a:t>”</a:t>
            </a:r>
            <a:r>
              <a:rPr lang="en" sz="1500">
                <a:solidFill>
                  <a:schemeClr val="dk1"/>
                </a:solidFill>
              </a:rPr>
              <a:t>);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}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}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4731300" y="1152475"/>
            <a:ext cx="4364100" cy="3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800"/>
                </a:solidFill>
              </a:rPr>
              <a:t>public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rgbClr val="008800"/>
                </a:solidFill>
              </a:rPr>
              <a:t>class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rgbClr val="BB0066"/>
                </a:solidFill>
              </a:rPr>
              <a:t>Test</a:t>
            </a:r>
            <a:r>
              <a:rPr lang="en" sz="1100">
                <a:solidFill>
                  <a:schemeClr val="dk1"/>
                </a:solidFill>
              </a:rPr>
              <a:t> {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</a:t>
            </a:r>
            <a:r>
              <a:rPr b="1" lang="en" sz="1100">
                <a:solidFill>
                  <a:srgbClr val="008800"/>
                </a:solidFill>
              </a:rPr>
              <a:t>public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rgbClr val="008800"/>
                </a:solidFill>
              </a:rPr>
              <a:t>static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rgbClr val="888888"/>
                </a:solidFill>
              </a:rPr>
              <a:t>void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rgbClr val="0066BB"/>
                </a:solidFill>
              </a:rPr>
              <a:t>main</a:t>
            </a:r>
            <a:r>
              <a:rPr lang="en" sz="1100">
                <a:solidFill>
                  <a:schemeClr val="dk1"/>
                </a:solidFill>
              </a:rPr>
              <a:t>(String[] args) {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Parent parent = </a:t>
            </a:r>
            <a:r>
              <a:rPr b="1" lang="en" sz="1100">
                <a:solidFill>
                  <a:srgbClr val="008800"/>
                </a:solidFill>
              </a:rPr>
              <a:t>new</a:t>
            </a:r>
            <a:r>
              <a:rPr lang="en" sz="1100">
                <a:solidFill>
                  <a:schemeClr val="dk1"/>
                </a:solidFill>
              </a:rPr>
              <a:t> Parent();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parent.</a:t>
            </a:r>
            <a:r>
              <a:rPr lang="en" sz="1100">
                <a:solidFill>
                  <a:srgbClr val="336699"/>
                </a:solidFill>
              </a:rPr>
              <a:t>action</a:t>
            </a:r>
            <a:r>
              <a:rPr lang="en" sz="1100">
                <a:solidFill>
                  <a:schemeClr val="dk1"/>
                </a:solidFill>
              </a:rPr>
              <a:t>();            </a:t>
            </a:r>
            <a:r>
              <a:rPr lang="en" sz="1100">
                <a:solidFill>
                  <a:srgbClr val="888888"/>
                </a:solidFill>
              </a:rPr>
              <a:t>// 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Child child = </a:t>
            </a:r>
            <a:r>
              <a:rPr b="1" lang="en" sz="1100">
                <a:solidFill>
                  <a:srgbClr val="008800"/>
                </a:solidFill>
              </a:rPr>
              <a:t>new</a:t>
            </a:r>
            <a:r>
              <a:rPr lang="en" sz="1100">
                <a:solidFill>
                  <a:schemeClr val="dk1"/>
                </a:solidFill>
              </a:rPr>
              <a:t> Child();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child.</a:t>
            </a:r>
            <a:r>
              <a:rPr lang="en" sz="1100">
                <a:solidFill>
                  <a:srgbClr val="336699"/>
                </a:solidFill>
              </a:rPr>
              <a:t>action</a:t>
            </a:r>
            <a:r>
              <a:rPr lang="en" sz="1100">
                <a:solidFill>
                  <a:schemeClr val="dk1"/>
                </a:solidFill>
              </a:rPr>
              <a:t>();                </a:t>
            </a:r>
            <a:r>
              <a:rPr lang="en" sz="1100">
                <a:solidFill>
                  <a:srgbClr val="888888"/>
                </a:solidFill>
              </a:rPr>
              <a:t>// 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Parent weirdChild = </a:t>
            </a:r>
            <a:r>
              <a:rPr b="1" lang="en" sz="1100">
                <a:solidFill>
                  <a:srgbClr val="008800"/>
                </a:solidFill>
              </a:rPr>
              <a:t>new</a:t>
            </a:r>
            <a:r>
              <a:rPr lang="en" sz="1100">
                <a:solidFill>
                  <a:schemeClr val="dk1"/>
                </a:solidFill>
              </a:rPr>
              <a:t> Child();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weirdChild.</a:t>
            </a:r>
            <a:r>
              <a:rPr lang="en" sz="1100">
                <a:solidFill>
                  <a:srgbClr val="336699"/>
                </a:solidFill>
              </a:rPr>
              <a:t>action</a:t>
            </a:r>
            <a:r>
              <a:rPr lang="en" sz="1100">
                <a:solidFill>
                  <a:schemeClr val="dk1"/>
                </a:solidFill>
              </a:rPr>
              <a:t>();            </a:t>
            </a:r>
            <a:r>
              <a:rPr lang="en" sz="1100">
                <a:solidFill>
                  <a:srgbClr val="888888"/>
                </a:solidFill>
              </a:rPr>
              <a:t>// ??</a:t>
            </a:r>
            <a:br>
              <a:rPr lang="en" sz="1100">
                <a:solidFill>
                  <a:schemeClr val="dk1"/>
                </a:solidFill>
              </a:rPr>
            </a:b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Child wtfChild = </a:t>
            </a:r>
            <a:r>
              <a:rPr b="1" lang="en" sz="1100">
                <a:solidFill>
                  <a:srgbClr val="008800"/>
                </a:solidFill>
              </a:rPr>
              <a:t>new</a:t>
            </a:r>
            <a:r>
              <a:rPr lang="en" sz="1100">
                <a:solidFill>
                  <a:schemeClr val="dk1"/>
                </a:solidFill>
              </a:rPr>
              <a:t> Parent();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wtfChild.</a:t>
            </a:r>
            <a:r>
              <a:rPr lang="en" sz="1100">
                <a:solidFill>
                  <a:srgbClr val="336699"/>
                </a:solidFill>
              </a:rPr>
              <a:t>action</a:t>
            </a:r>
            <a:r>
              <a:rPr lang="en" sz="1100">
                <a:solidFill>
                  <a:schemeClr val="dk1"/>
                </a:solidFill>
              </a:rPr>
              <a:t>();            </a:t>
            </a:r>
            <a:r>
              <a:rPr lang="en" sz="1100">
                <a:solidFill>
                  <a:srgbClr val="888888"/>
                </a:solidFill>
              </a:rPr>
              <a:t>// ???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}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}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50" y="1419000"/>
            <a:ext cx="4622600" cy="3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025" y="1739338"/>
            <a:ext cx="3933825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anonymes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36"/>
            <a:ext cx="9144000" cy="380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résumé 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https://www.edureka.co/blog/cheatsheets/java-cheat-sheet/</a:t>
            </a:r>
            <a:endParaRPr sz="1500"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000075"/>
            <a:ext cx="8520600" cy="3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Objet : attributs et méthodes.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Classe : patron de construction des objets et type.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Visibilité : </a:t>
            </a: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700"/>
              <a:t> (tout le monde), </a:t>
            </a: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" sz="1700"/>
              <a:t> (personne), </a:t>
            </a:r>
            <a:r>
              <a:rPr i="1" lang="en" sz="1700"/>
              <a:t>package</a:t>
            </a:r>
            <a:r>
              <a:rPr lang="en" sz="1700"/>
              <a:t> par défaut.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Héritage : si A hérite de B, alors A possède tout ce qu’a B ; possibilité de surcharger ; une classe n’a qu’un seul parent.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Classe abstraite : classe dans laquelle certaines méthodes sont uniquement déclarées et à l’enfant d’implémenter ; non instanciable.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Interface : classe où tout est abstrait ; </a:t>
            </a:r>
            <a:r>
              <a:rPr lang="en" sz="1700"/>
              <a:t>non instanciable; </a:t>
            </a:r>
            <a:r>
              <a:rPr lang="en" sz="1700"/>
              <a:t>une classe peut implémenter plusieurs interfaces.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Exception : objets particuliers, lançables, communiquant un cas </a:t>
            </a:r>
            <a:r>
              <a:rPr i="1" lang="en" sz="1700"/>
              <a:t>exceptionnel</a:t>
            </a:r>
            <a:r>
              <a:rPr lang="en" sz="1700"/>
              <a:t>, souvent une erreur ; pas </a:t>
            </a:r>
            <a:r>
              <a:rPr lang="en" sz="1700"/>
              <a:t>fait pour être utilisé comme moyen de retourner une valeur.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et Objets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563" y="1220350"/>
            <a:ext cx="7054876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 et attribut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400" y="1017725"/>
            <a:ext cx="280000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1502925"/>
            <a:ext cx="305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lang="en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endParaRPr sz="22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height = </a:t>
            </a:r>
            <a:r>
              <a:rPr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1.81</a:t>
            </a:r>
            <a:endParaRPr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isMexican = </a:t>
            </a:r>
            <a:r>
              <a:rPr lang="en" sz="22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191275" y="1802088"/>
            <a:ext cx="29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health = </a:t>
            </a:r>
            <a:r>
              <a:rPr lang="en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endParaRPr sz="2200">
              <a:solidFill>
                <a:srgbClr val="63A35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food = </a:t>
            </a:r>
            <a:r>
              <a:rPr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 et attribut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11700" y="1502925"/>
            <a:ext cx="3251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lang="en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“Alex”</a:t>
            </a:r>
            <a:endParaRPr sz="22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height = </a:t>
            </a:r>
            <a:r>
              <a:rPr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1.75</a:t>
            </a:r>
            <a:endParaRPr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isMexican = </a:t>
            </a:r>
            <a:r>
              <a:rPr lang="en" sz="22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191275" y="1802088"/>
            <a:ext cx="29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health = </a:t>
            </a:r>
            <a:r>
              <a:rPr lang="en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endParaRPr sz="2200">
              <a:solidFill>
                <a:srgbClr val="63A35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food = </a:t>
            </a:r>
            <a:r>
              <a:rPr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275" y="824425"/>
            <a:ext cx="1854725" cy="41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Implémentation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80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Constructeur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407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Méthode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80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Statique et non-statique, final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mot-clef </a:t>
            </a:r>
            <a:r>
              <a:rPr i="1" lang="en"/>
              <a:t>static</a:t>
            </a:r>
            <a:r>
              <a:rPr lang="en"/>
              <a:t> permet de créer une fonction (comme </a:t>
            </a:r>
            <a:r>
              <a:rPr i="1" lang="en"/>
              <a:t>System.out.println</a:t>
            </a:r>
            <a:r>
              <a:rPr lang="en"/>
              <a:t>) ou une variable statique (accessible sans avoir besoin d’instancier la classe).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C’est très rarement utilisé.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 mot clef </a:t>
            </a:r>
            <a:r>
              <a:rPr i="1" lang="en"/>
              <a:t>final</a:t>
            </a:r>
            <a:r>
              <a:rPr lang="en"/>
              <a:t> permet de définir une attribut qui ne sera pas modifié, ou d’une méthode qu’elle ne peut pas être surchargée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Héritage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25" y="1065225"/>
            <a:ext cx="4762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4972525" y="1244325"/>
            <a:ext cx="3928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En Java, une classe n’a qu’un seul parent.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Une classe peut forcer ses enfants à expliciter une méthode : classe abstraite.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Une classe peut forcer ses enfants à tout implémenter : interface.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Une classe enfant peut surcharger une méthode de son parent grâce au mot-clef </a:t>
            </a:r>
            <a:r>
              <a:rPr b="1" i="1"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override</a:t>
            </a:r>
            <a:endParaRPr b="1" i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