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x="6858000" cy="9144000"/>
  <p:embeddedFontLst>
    <p:embeddedFont>
      <p:font typeface="Proxima Nova"/>
      <p:regular r:id="rId25"/>
      <p:bold r:id="rId26"/>
      <p:italic r:id="rId27"/>
      <p:boldItalic r:id="rId28"/>
    </p:embeddedFont>
    <p:embeddedFont>
      <p:font typeface="Bree Serif"/>
      <p:regular r:id="rId29"/>
    </p:embeddedFont>
    <p:embeddedFont>
      <p:font typeface="Alfa Slab One"/>
      <p:regular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roximaNova-bold.fntdata"/><Relationship Id="rId25" Type="http://schemas.openxmlformats.org/officeDocument/2006/relationships/font" Target="fonts/ProximaNova-regular.fntdata"/><Relationship Id="rId28" Type="http://schemas.openxmlformats.org/officeDocument/2006/relationships/font" Target="fonts/ProximaNova-boldItalic.fntdata"/><Relationship Id="rId27" Type="http://schemas.openxmlformats.org/officeDocument/2006/relationships/font" Target="fonts/ProximaNov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BreeSerif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font" Target="fonts/AlfaSlabOne-regular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en.wikipedia.org/wiki/Persistent_data_structure" TargetMode="Externa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medium.com/hackernoon/kotlin-functors-applicatives-and-monads-in-pictures-part-3-3-832d58d92445" TargetMode="Externa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c634c1ee82_5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c634c1ee82_5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c634c1ee82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c634c1ee82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c634c1ee82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c634c1ee82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800" u="sng">
                <a:solidFill>
                  <a:srgbClr val="1C3AA9"/>
                </a:solidFill>
                <a:latin typeface="Proxima Nova"/>
                <a:ea typeface="Proxima Nova"/>
                <a:cs typeface="Proxima Nova"/>
                <a:sym typeface="Proxima Nova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https://en.wikipedia.org/wiki/Persistent_data_structure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c634c1ee82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c634c1ee82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800" u="sng">
                <a:solidFill>
                  <a:srgbClr val="1C3AA9"/>
                </a:solidFill>
                <a:latin typeface="Proxima Nova"/>
                <a:ea typeface="Proxima Nova"/>
                <a:cs typeface="Proxima Nova"/>
                <a:sym typeface="Proxima Nova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https://medium.com/hackernoon/kotlin-functors-applicatives-and-monads-in-pictures-part-3-3-832d58d92445</a:t>
            </a:r>
            <a:r>
              <a:rPr lang="fr" sz="1800">
                <a:solidFill>
                  <a:srgbClr val="666666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endParaRPr sz="1800">
              <a:solidFill>
                <a:srgbClr val="666666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c634c1ee82_5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c634c1ee82_5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c634c1ee82_5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c634c1ee82_5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634c1ee82_5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c634c1ee82_5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https://3fx.ch/typing-is-hard.html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c634c1ee82_5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c634c1ee82_5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c673dc0f1f_3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c673dc0f1f_3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c673dc0f1f_3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c673dc0f1f_3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634c1ee82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634c1ee82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c634c1ee82_5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c634c1ee82_5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c634c1ee82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c634c1ee82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c634c1ee82_5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c634c1ee82_5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c634c1ee82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c634c1ee82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c634c1ee82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c634c1ee82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c634c1ee82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c634c1ee82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c634c1ee82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c634c1ee82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0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5.png"/><Relationship Id="rId6" Type="http://schemas.openxmlformats.org/officeDocument/2006/relationships/image" Target="../media/image9.png"/><Relationship Id="rId7" Type="http://schemas.openxmlformats.org/officeDocument/2006/relationships/image" Target="../media/image3.png"/><Relationship Id="rId8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Paradigme fonctionnel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(Programmation fonctionnelle)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2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Types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Système de typage</a:t>
            </a:r>
            <a:endParaRPr/>
          </a:p>
        </p:txBody>
      </p:sp>
      <p:sp>
        <p:nvSpPr>
          <p:cNvPr id="143" name="Google Shape;143;p23"/>
          <p:cNvSpPr txBox="1"/>
          <p:nvPr>
            <p:ph idx="1" type="body"/>
          </p:nvPr>
        </p:nvSpPr>
        <p:spPr>
          <a:xfrm>
            <a:off x="311700" y="1152475"/>
            <a:ext cx="8520600" cy="83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Type algébrique : union de constructeurs acceptant zéro, un ou plusieurs arguments.</a:t>
            </a:r>
            <a:endParaRPr/>
          </a:p>
        </p:txBody>
      </p:sp>
      <p:sp>
        <p:nvSpPr>
          <p:cNvPr id="144" name="Google Shape;144;p23"/>
          <p:cNvSpPr txBox="1"/>
          <p:nvPr/>
        </p:nvSpPr>
        <p:spPr>
          <a:xfrm>
            <a:off x="440300" y="2010900"/>
            <a:ext cx="2349300" cy="877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data </a:t>
            </a:r>
            <a:r>
              <a:rPr lang="fr" sz="1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Tree </a:t>
            </a:r>
            <a:r>
              <a:rPr i="1"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Empty</a:t>
            </a:r>
            <a:endParaRPr sz="1500">
              <a:solidFill>
                <a:srgbClr val="268BD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i="1"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| </a:t>
            </a:r>
            <a:r>
              <a:rPr lang="fr" sz="1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Leaf Int</a:t>
            </a:r>
            <a:endParaRPr sz="1500">
              <a:solidFill>
                <a:srgbClr val="268BD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i="1"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| </a:t>
            </a:r>
            <a:r>
              <a:rPr lang="fr" sz="1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Node Tree Tree</a:t>
            </a:r>
            <a:endParaRPr sz="1500"/>
          </a:p>
        </p:txBody>
      </p:sp>
      <p:sp>
        <p:nvSpPr>
          <p:cNvPr id="145" name="Google Shape;145;p23"/>
          <p:cNvSpPr txBox="1"/>
          <p:nvPr/>
        </p:nvSpPr>
        <p:spPr>
          <a:xfrm>
            <a:off x="7044200" y="4319725"/>
            <a:ext cx="1512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Haskell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46" name="Google Shape;146;p23"/>
          <p:cNvSpPr txBox="1"/>
          <p:nvPr/>
        </p:nvSpPr>
        <p:spPr>
          <a:xfrm>
            <a:off x="3520625" y="2010900"/>
            <a:ext cx="5072100" cy="13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treeSum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:: </a:t>
            </a:r>
            <a:r>
              <a:rPr lang="fr" sz="1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Tree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-&gt; </a:t>
            </a:r>
            <a:r>
              <a:rPr lang="fr" sz="1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endParaRPr sz="1500">
              <a:solidFill>
                <a:srgbClr val="268BD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treeSum tree </a:t>
            </a:r>
            <a:r>
              <a:rPr i="1"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case </a:t>
            </a:r>
            <a:r>
              <a:rPr lang="fr" sz="1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tree </a:t>
            </a:r>
            <a:r>
              <a:rPr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of</a:t>
            </a:r>
            <a:endParaRPr sz="1500">
              <a:solidFill>
                <a:srgbClr val="85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Empty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-&gt; </a:t>
            </a:r>
            <a:r>
              <a:rPr lang="fr" sz="15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500">
              <a:solidFill>
                <a:srgbClr val="D3368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Leaf x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-&gt; </a:t>
            </a:r>
            <a:r>
              <a:rPr lang="fr" sz="1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endParaRPr sz="1500">
              <a:solidFill>
                <a:srgbClr val="268BD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  Node l r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-&gt; (</a:t>
            </a:r>
            <a:r>
              <a:rPr lang="fr" sz="1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treeSum l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+ (</a:t>
            </a:r>
            <a:r>
              <a:rPr lang="fr" sz="1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treeSum r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5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47" name="Google Shape;147;p23"/>
          <p:cNvSpPr txBox="1"/>
          <p:nvPr/>
        </p:nvSpPr>
        <p:spPr>
          <a:xfrm>
            <a:off x="311700" y="2985500"/>
            <a:ext cx="51267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treeSum 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:: </a:t>
            </a: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Tree 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-&gt; </a:t>
            </a: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endParaRPr>
              <a:solidFill>
                <a:srgbClr val="268BD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treeSum Empty </a:t>
            </a:r>
            <a:r>
              <a:rPr i="1" lang="fr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>
              <a:solidFill>
                <a:srgbClr val="D3368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treeSum 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Leaf x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r>
              <a:rPr i="1" lang="fr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endParaRPr>
              <a:solidFill>
                <a:srgbClr val="268BD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treeSum 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Node l r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r>
              <a:rPr i="1" lang="fr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treeSum l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+ (</a:t>
            </a: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treeSum r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main </a:t>
            </a:r>
            <a:r>
              <a:rPr i="1" lang="fr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endParaRPr i="1">
              <a:solidFill>
                <a:srgbClr val="85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let </a:t>
            </a: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 </a:t>
            </a:r>
            <a:r>
              <a:rPr i="1" lang="fr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Node Empty 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Node Empty 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Leaf </a:t>
            </a:r>
            <a:r>
              <a:rPr lang="fr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)) </a:t>
            </a:r>
            <a:r>
              <a:rPr lang="fr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endParaRPr>
              <a:solidFill>
                <a:srgbClr val="85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print 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treeSum n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>
              <a:solidFill>
                <a:srgbClr val="B589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Immuabilité</a:t>
            </a:r>
            <a:endParaRPr/>
          </a:p>
        </p:txBody>
      </p:sp>
      <p:pic>
        <p:nvPicPr>
          <p:cNvPr id="153" name="Google Shape;15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6575" y="1130826"/>
            <a:ext cx="3325725" cy="315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4"/>
          <p:cNvSpPr txBox="1"/>
          <p:nvPr/>
        </p:nvSpPr>
        <p:spPr>
          <a:xfrm>
            <a:off x="386475" y="2368450"/>
            <a:ext cx="4968900" cy="18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fr" sz="15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ImmutableCar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endParaRPr sz="15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wheels: </a:t>
            </a:r>
            <a:r>
              <a:rPr lang="fr" sz="15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 sz="15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engine: </a:t>
            </a:r>
            <a:r>
              <a:rPr lang="fr" sz="15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b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5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myCar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new </a:t>
            </a:r>
            <a:r>
              <a:rPr lang="fr" sz="15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ImmutableCar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5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5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"diesel"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5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myCar.wheels = </a:t>
            </a:r>
            <a:r>
              <a:rPr lang="fr" sz="15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5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// ERROR</a:t>
            </a:r>
            <a:endParaRPr sz="1500">
              <a:solidFill>
                <a:srgbClr val="657B8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55" name="Google Shape;155;p24"/>
          <p:cNvSpPr txBox="1"/>
          <p:nvPr/>
        </p:nvSpPr>
        <p:spPr>
          <a:xfrm>
            <a:off x="491875" y="4281925"/>
            <a:ext cx="193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Scala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56" name="Google Shape;156;p24"/>
          <p:cNvSpPr txBox="1"/>
          <p:nvPr/>
        </p:nvSpPr>
        <p:spPr>
          <a:xfrm>
            <a:off x="386475" y="1126475"/>
            <a:ext cx="44097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Proxima Nova"/>
                <a:ea typeface="Proxima Nova"/>
                <a:cs typeface="Proxima Nova"/>
                <a:sym typeface="Proxima Nova"/>
              </a:rPr>
              <a:t>Impossibilité de modifier des données.</a:t>
            </a:r>
            <a:br>
              <a:rPr lang="fr" sz="1600">
                <a:latin typeface="Proxima Nova"/>
                <a:ea typeface="Proxima Nova"/>
                <a:cs typeface="Proxima Nova"/>
                <a:sym typeface="Proxima Nova"/>
              </a:rPr>
            </a:br>
            <a:r>
              <a:rPr lang="fr" sz="1600">
                <a:latin typeface="Proxima Nova"/>
                <a:ea typeface="Proxima Nova"/>
                <a:cs typeface="Proxima Nova"/>
                <a:sym typeface="Proxima Nova"/>
              </a:rPr>
              <a:t>Certaines structures de données la garantissent par construction. Exemple : les listes chaînées.</a:t>
            </a:r>
            <a:endParaRPr sz="16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Foncteur, (Foncteur) Applicatif, Monade</a:t>
            </a:r>
            <a:endParaRPr/>
          </a:p>
        </p:txBody>
      </p:sp>
      <p:sp>
        <p:nvSpPr>
          <p:cNvPr id="162" name="Google Shape;162;p25"/>
          <p:cNvSpPr txBox="1"/>
          <p:nvPr>
            <p:ph idx="1" type="body"/>
          </p:nvPr>
        </p:nvSpPr>
        <p:spPr>
          <a:xfrm>
            <a:off x="311700" y="1152475"/>
            <a:ext cx="8520600" cy="167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Foncteur : 	</a:t>
            </a:r>
            <a:r>
              <a:rPr lang="fr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fun &lt;B&gt; </a:t>
            </a:r>
            <a:r>
              <a:rPr lang="fr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Option&lt;A&gt;.</a:t>
            </a:r>
            <a:r>
              <a:rPr lang="fr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map(f: (A) -&gt; B): Option&lt;B&gt;</a:t>
            </a:r>
            <a:endParaRPr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A</a:t>
            </a:r>
            <a:r>
              <a:rPr lang="fr"/>
              <a:t>pplicatif : 	</a:t>
            </a:r>
            <a:r>
              <a:rPr lang="fr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fun &lt;A, B&gt; Option&lt;(A) -&gt; B&gt;.apply(o: Option&lt;A&gt;): Option&lt;B&gt;</a:t>
            </a:r>
            <a:br>
              <a:rPr lang="fr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fr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fun &lt;A, B&gt; Option&lt;A&gt;.apply(o: Option&lt;(A) -&gt; B&gt;): Option&lt;B&gt;</a:t>
            </a:r>
            <a:endParaRPr sz="15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M</a:t>
            </a:r>
            <a:r>
              <a:rPr lang="fr"/>
              <a:t>onade : 	</a:t>
            </a:r>
            <a:r>
              <a:rPr lang="fr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fun &lt;B&gt; </a:t>
            </a:r>
            <a:r>
              <a:rPr lang="fr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Option&lt;A&gt;.</a:t>
            </a:r>
            <a:r>
              <a:rPr lang="fr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flatMap(f: (A) -&gt; Option&lt;B&gt;): Option&lt;B&gt;</a:t>
            </a:r>
            <a:endParaRPr/>
          </a:p>
        </p:txBody>
      </p:sp>
      <p:pic>
        <p:nvPicPr>
          <p:cNvPr id="163" name="Google Shape;16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275" y="2993350"/>
            <a:ext cx="6530051" cy="198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5"/>
          <p:cNvSpPr txBox="1"/>
          <p:nvPr/>
        </p:nvSpPr>
        <p:spPr>
          <a:xfrm>
            <a:off x="6737400" y="2993350"/>
            <a:ext cx="20949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type 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'a </a:t>
            </a:r>
            <a:r>
              <a:rPr lang="fr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option 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endParaRPr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| </a:t>
            </a:r>
            <a:r>
              <a:rPr i="1"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None</a:t>
            </a:r>
            <a:endParaRPr i="1">
              <a:solidFill>
                <a:srgbClr val="268BD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| </a:t>
            </a:r>
            <a:r>
              <a:rPr i="1"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Some of 'a</a:t>
            </a:r>
            <a:br>
              <a:rPr i="1"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i="1"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;;</a:t>
            </a:r>
            <a:endParaRPr sz="1800">
              <a:solidFill>
                <a:srgbClr val="8599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6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Concepts associés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Curryfication</a:t>
            </a:r>
            <a:endParaRPr/>
          </a:p>
        </p:txBody>
      </p:sp>
      <p:sp>
        <p:nvSpPr>
          <p:cNvPr id="175" name="Google Shape;175;p27"/>
          <p:cNvSpPr txBox="1"/>
          <p:nvPr>
            <p:ph idx="1" type="body"/>
          </p:nvPr>
        </p:nvSpPr>
        <p:spPr>
          <a:xfrm>
            <a:off x="311700" y="2219275"/>
            <a:ext cx="3462600" cy="163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let 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plus a b = a + b;;</a:t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 : int -&gt; int -&gt; int = &lt;</a:t>
            </a: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fun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let 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f = plus </a:t>
            </a:r>
            <a:r>
              <a:rPr lang="fr" sz="14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;;</a:t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 : int -&gt; int = &lt;</a:t>
            </a: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fun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f </a:t>
            </a:r>
            <a:r>
              <a:rPr lang="fr" sz="14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;;</a:t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 : int = </a:t>
            </a:r>
            <a:r>
              <a:rPr lang="fr" sz="14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12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6" name="Google Shape;176;p27"/>
          <p:cNvSpPr txBox="1"/>
          <p:nvPr/>
        </p:nvSpPr>
        <p:spPr>
          <a:xfrm>
            <a:off x="311700" y="4348825"/>
            <a:ext cx="4047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OCaml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77" name="Google Shape;177;p27"/>
          <p:cNvSpPr txBox="1"/>
          <p:nvPr/>
        </p:nvSpPr>
        <p:spPr>
          <a:xfrm>
            <a:off x="311700" y="1249050"/>
            <a:ext cx="80178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Conversion d’une fonction prenant en entrée plusieurs arguments en une suite de fonctions prenant chacune un seul argument en entrée.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Problèmes de performances</a:t>
            </a:r>
            <a:endParaRPr/>
          </a:p>
        </p:txBody>
      </p:sp>
      <p:sp>
        <p:nvSpPr>
          <p:cNvPr id="183" name="Google Shape;183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Compilation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Type-checking for HM is decidable, its complexity is linear in the size of the program. Type inference is more difficult than type checking. It is </a:t>
            </a:r>
            <a:r>
              <a:rPr b="1" lang="f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decidable</a:t>
            </a:r>
            <a:r>
              <a:rPr lang="f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for the HM type system, however the problem itself is PSPACE-hard and EXPTIME-complete. Fortunately, the type inference algorithm is linear when the nesting depth of polymorphic variables is bounded.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Exécution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Immuabilité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Récursion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GC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Exceptions</a:t>
            </a:r>
            <a:endParaRPr/>
          </a:p>
        </p:txBody>
      </p:sp>
      <p:sp>
        <p:nvSpPr>
          <p:cNvPr id="189" name="Google Shape;189;p29"/>
          <p:cNvSpPr txBox="1"/>
          <p:nvPr>
            <p:ph idx="1" type="body"/>
          </p:nvPr>
        </p:nvSpPr>
        <p:spPr>
          <a:xfrm>
            <a:off x="311700" y="1076275"/>
            <a:ext cx="5520000" cy="381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use 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std::num::ParseIntError;</a:t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fn </a:t>
            </a:r>
            <a:r>
              <a:rPr lang="fr" sz="14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multiply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(fst_num_str: &amp;</a:t>
            </a: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str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snd_num_str: &amp;</a:t>
            </a: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str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-&gt; Result&lt;</a:t>
            </a: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i32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ParseIntError&gt; {</a:t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let 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fst_num = fst_num_str.</a:t>
            </a:r>
            <a:r>
              <a:rPr lang="fr" sz="14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parse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::&lt;</a:t>
            </a: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i32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&gt;()</a:t>
            </a: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?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let 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snd_num = snd_num_str.</a:t>
            </a:r>
            <a:r>
              <a:rPr lang="fr" sz="14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parse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::&lt;</a:t>
            </a: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i32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&gt;()</a:t>
            </a: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?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Ok(fst_num * snd_num)</a:t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fn </a:t>
            </a:r>
            <a:r>
              <a:rPr lang="fr" sz="14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(result: Result&lt;</a:t>
            </a: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i32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ParseIntError&gt;) {</a:t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match 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result {</a:t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Ok(n)  =&gt; </a:t>
            </a:r>
            <a:r>
              <a:rPr lang="fr" sz="14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println!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4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"n is {}"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n),</a:t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Err(e) =&gt; </a:t>
            </a:r>
            <a:r>
              <a:rPr lang="fr" sz="14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println!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4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"Error: {}"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e),</a:t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/>
          </a:p>
        </p:txBody>
      </p:sp>
      <p:sp>
        <p:nvSpPr>
          <p:cNvPr id="190" name="Google Shape;190;p29"/>
          <p:cNvSpPr txBox="1"/>
          <p:nvPr/>
        </p:nvSpPr>
        <p:spPr>
          <a:xfrm>
            <a:off x="5550100" y="2413075"/>
            <a:ext cx="3441600" cy="11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fn </a:t>
            </a:r>
            <a:r>
              <a:rPr lang="fr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multiply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"10"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"2"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));</a:t>
            </a:r>
            <a:endParaRPr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multiply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"t"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"2"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));</a:t>
            </a:r>
            <a:endParaRPr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91" name="Google Shape;191;p29"/>
          <p:cNvSpPr txBox="1"/>
          <p:nvPr/>
        </p:nvSpPr>
        <p:spPr>
          <a:xfrm>
            <a:off x="6376425" y="4213125"/>
            <a:ext cx="620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Rust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Récapitulatif</a:t>
            </a:r>
            <a:endParaRPr/>
          </a:p>
        </p:txBody>
      </p:sp>
      <p:sp>
        <p:nvSpPr>
          <p:cNvPr id="197" name="Google Shape;197;p30"/>
          <p:cNvSpPr txBox="1"/>
          <p:nvPr>
            <p:ph idx="1" type="body"/>
          </p:nvPr>
        </p:nvSpPr>
        <p:spPr>
          <a:xfrm>
            <a:off x="311700" y="1152475"/>
            <a:ext cx="6598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Encapsuler les expressions, pour éviter l’humiliation (cf photo).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Itérateurs, quel bonheur.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Les types somme, wesh trop un truc de bonhomme.</a:t>
            </a:r>
            <a:endParaRPr/>
          </a:p>
        </p:txBody>
      </p:sp>
      <p:pic>
        <p:nvPicPr>
          <p:cNvPr id="198" name="Google Shape;198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10500" y="1152475"/>
            <a:ext cx="1921798" cy="34165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Exemples concrets</a:t>
            </a:r>
            <a:endParaRPr/>
          </a:p>
        </p:txBody>
      </p:sp>
      <p:sp>
        <p:nvSpPr>
          <p:cNvPr id="204" name="Google Shape;204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</a:t>
            </a:r>
            <a:r>
              <a:rPr lang="fr"/>
              <a:t>easonReact (e.g. Facebook Messenger) - OCaml.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Coq - OCaml.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Pandoc - Haskell.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Deno - Rust.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Hadoop - Scala.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Moults applications Android - Kotlin.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Historique</a:t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017725"/>
            <a:ext cx="8839199" cy="203434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373559"/>
            <a:ext cx="8839199" cy="1044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2633372"/>
            <a:ext cx="8839200" cy="876393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2399" y="4024249"/>
            <a:ext cx="4272575" cy="91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52400" y="2362064"/>
            <a:ext cx="8403130" cy="209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52400" y="3662164"/>
            <a:ext cx="4455806" cy="20968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9" name="Google Shape;69;p14"/>
          <p:cNvCxnSpPr/>
          <p:nvPr/>
        </p:nvCxnSpPr>
        <p:spPr>
          <a:xfrm>
            <a:off x="4424975" y="4447875"/>
            <a:ext cx="2868600" cy="0"/>
          </a:xfrm>
          <a:prstGeom prst="straightConnector1">
            <a:avLst/>
          </a:prstGeom>
          <a:noFill/>
          <a:ln cap="flat" cmpd="sng" w="38100">
            <a:solidFill>
              <a:srgbClr val="6AA84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0" name="Google Shape;70;p14"/>
          <p:cNvSpPr txBox="1"/>
          <p:nvPr/>
        </p:nvSpPr>
        <p:spPr>
          <a:xfrm>
            <a:off x="6380175" y="4309425"/>
            <a:ext cx="653400" cy="276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600">
                <a:latin typeface="Bree Serif"/>
                <a:ea typeface="Bree Serif"/>
                <a:cs typeface="Bree Serif"/>
                <a:sym typeface="Bree Serif"/>
              </a:rPr>
              <a:t>Haskell 2010</a:t>
            </a:r>
            <a:endParaRPr b="1" sz="6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6267675" y="3585675"/>
            <a:ext cx="608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Proxima Nova"/>
                <a:ea typeface="Proxima Nova"/>
                <a:cs typeface="Proxima Nova"/>
                <a:sym typeface="Proxima Nova"/>
              </a:rPr>
              <a:t>2010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72" name="Google Shape;72;p14"/>
          <p:cNvCxnSpPr/>
          <p:nvPr/>
        </p:nvCxnSpPr>
        <p:spPr>
          <a:xfrm>
            <a:off x="1967375" y="4773225"/>
            <a:ext cx="2719500" cy="0"/>
          </a:xfrm>
          <a:prstGeom prst="straightConnector1">
            <a:avLst/>
          </a:prstGeom>
          <a:noFill/>
          <a:ln cap="flat" cmpd="sng" w="38100">
            <a:solidFill>
              <a:srgbClr val="3D85C6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3" name="Google Shape;73;p14"/>
          <p:cNvSpPr txBox="1"/>
          <p:nvPr/>
        </p:nvSpPr>
        <p:spPr>
          <a:xfrm>
            <a:off x="2004188" y="4651650"/>
            <a:ext cx="456600" cy="369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600">
                <a:latin typeface="Bree Serif"/>
                <a:ea typeface="Bree Serif"/>
                <a:cs typeface="Bree Serif"/>
                <a:sym typeface="Bree Serif"/>
              </a:rPr>
              <a:t>OCaml</a:t>
            </a:r>
            <a:endParaRPr b="1" sz="6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600">
                <a:latin typeface="Bree Serif"/>
                <a:ea typeface="Bree Serif"/>
                <a:cs typeface="Bree Serif"/>
                <a:sym typeface="Bree Serif"/>
              </a:rPr>
              <a:t>1996</a:t>
            </a:r>
            <a:endParaRPr b="1" sz="6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8257925" y="3585675"/>
            <a:ext cx="653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Proxima Nova"/>
                <a:ea typeface="Proxima Nova"/>
                <a:cs typeface="Proxima Nova"/>
                <a:sym typeface="Proxima Nova"/>
              </a:rPr>
              <a:t>2020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75" name="Google Shape;75;p14"/>
          <p:cNvCxnSpPr/>
          <p:nvPr/>
        </p:nvCxnSpPr>
        <p:spPr>
          <a:xfrm>
            <a:off x="4567325" y="4586325"/>
            <a:ext cx="4377600" cy="0"/>
          </a:xfrm>
          <a:prstGeom prst="straightConnector1">
            <a:avLst/>
          </a:prstGeom>
          <a:noFill/>
          <a:ln cap="flat" cmpd="sng" w="1524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6" name="Google Shape;76;p14"/>
          <p:cNvSpPr txBox="1"/>
          <p:nvPr/>
        </p:nvSpPr>
        <p:spPr>
          <a:xfrm>
            <a:off x="4818075" y="4472100"/>
            <a:ext cx="608100" cy="276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600">
                <a:latin typeface="Bree Serif"/>
                <a:ea typeface="Bree Serif"/>
                <a:cs typeface="Bree Serif"/>
                <a:sym typeface="Bree Serif"/>
              </a:rPr>
              <a:t>Scala 2004</a:t>
            </a:r>
            <a:endParaRPr b="1" sz="6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6402825" y="4496325"/>
            <a:ext cx="608100" cy="276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600">
                <a:latin typeface="Bree Serif"/>
                <a:ea typeface="Bree Serif"/>
                <a:cs typeface="Bree Serif"/>
                <a:sym typeface="Bree Serif"/>
              </a:rPr>
              <a:t>Rust 2010</a:t>
            </a:r>
            <a:endParaRPr b="1" sz="6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78" name="Google Shape;78;p14"/>
          <p:cNvSpPr txBox="1"/>
          <p:nvPr/>
        </p:nvSpPr>
        <p:spPr>
          <a:xfrm>
            <a:off x="7010925" y="4496325"/>
            <a:ext cx="608100" cy="276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600">
                <a:latin typeface="Bree Serif"/>
                <a:ea typeface="Bree Serif"/>
                <a:cs typeface="Bree Serif"/>
                <a:sym typeface="Bree Serif"/>
              </a:rPr>
              <a:t>Kotlin </a:t>
            </a:r>
            <a:r>
              <a:rPr b="1" lang="fr" sz="600">
                <a:latin typeface="Bree Serif"/>
                <a:ea typeface="Bree Serif"/>
                <a:cs typeface="Bree Serif"/>
                <a:sym typeface="Bree Serif"/>
              </a:rPr>
              <a:t> 2011</a:t>
            </a:r>
            <a:endParaRPr b="1" sz="6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5555225" y="3909600"/>
            <a:ext cx="712500" cy="276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600">
                <a:latin typeface="Bree Serif"/>
                <a:ea typeface="Bree Serif"/>
                <a:cs typeface="Bree Serif"/>
                <a:sym typeface="Bree Serif"/>
              </a:rPr>
              <a:t>Clojure</a:t>
            </a:r>
            <a:r>
              <a:rPr b="1" lang="fr" sz="600">
                <a:latin typeface="Bree Serif"/>
                <a:ea typeface="Bree Serif"/>
                <a:cs typeface="Bree Serif"/>
                <a:sym typeface="Bree Serif"/>
              </a:rPr>
              <a:t> 2007</a:t>
            </a:r>
            <a:endParaRPr b="1" sz="600">
              <a:latin typeface="Bree Serif"/>
              <a:ea typeface="Bree Serif"/>
              <a:cs typeface="Bree Serif"/>
              <a:sym typeface="Bree Serif"/>
            </a:endParaRPr>
          </a:p>
        </p:txBody>
      </p:sp>
      <p:cxnSp>
        <p:nvCxnSpPr>
          <p:cNvPr id="80" name="Google Shape;80;p14"/>
          <p:cNvCxnSpPr/>
          <p:nvPr/>
        </p:nvCxnSpPr>
        <p:spPr>
          <a:xfrm>
            <a:off x="1892825" y="4122525"/>
            <a:ext cx="4501500" cy="0"/>
          </a:xfrm>
          <a:prstGeom prst="straightConnector1">
            <a:avLst/>
          </a:prstGeom>
          <a:noFill/>
          <a:ln cap="flat" cmpd="sng" w="38100">
            <a:solidFill>
              <a:srgbClr val="F6B26B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Comparaison paradigme impératif</a:t>
            </a:r>
            <a:endParaRPr/>
          </a:p>
        </p:txBody>
      </p:sp>
      <p:sp>
        <p:nvSpPr>
          <p:cNvPr id="86" name="Google Shape;86;p15"/>
          <p:cNvSpPr txBox="1"/>
          <p:nvPr>
            <p:ph idx="1" type="body"/>
          </p:nvPr>
        </p:nvSpPr>
        <p:spPr>
          <a:xfrm>
            <a:off x="311700" y="1152475"/>
            <a:ext cx="8520600" cy="99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Impératif : suites d’instructions qui changent l’état du processus : </a:t>
            </a:r>
            <a:r>
              <a:rPr i="1" lang="fr"/>
              <a:t>control flow</a:t>
            </a:r>
            <a:r>
              <a:rPr lang="fr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Fonctionnel : expressions s’évaluant à une valeur sans effets secondaires.</a:t>
            </a:r>
            <a:endParaRPr/>
          </a:p>
        </p:txBody>
      </p:sp>
      <p:sp>
        <p:nvSpPr>
          <p:cNvPr id="87" name="Google Shape;87;p15"/>
          <p:cNvSpPr txBox="1"/>
          <p:nvPr/>
        </p:nvSpPr>
        <p:spPr>
          <a:xfrm>
            <a:off x="309175" y="2255550"/>
            <a:ext cx="4262700" cy="15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const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numList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[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6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7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8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9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];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let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result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for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let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&lt;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numList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length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++)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if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numList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] %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2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===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result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+=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numList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] *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8" name="Google Shape;88;p15"/>
          <p:cNvSpPr txBox="1"/>
          <p:nvPr/>
        </p:nvSpPr>
        <p:spPr>
          <a:xfrm>
            <a:off x="4572000" y="2255550"/>
            <a:ext cx="42747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const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result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[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6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7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8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9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.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filter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(n =&gt; n %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2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===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.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map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(a =&gt; a *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.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reduce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((a, b) =&gt; a + b);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9" name="Google Shape;89;p15"/>
          <p:cNvSpPr txBox="1"/>
          <p:nvPr/>
        </p:nvSpPr>
        <p:spPr>
          <a:xfrm>
            <a:off x="309175" y="3975500"/>
            <a:ext cx="226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JavaScript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6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Concepts principaux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Fonctions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Fonctions pures</a:t>
            </a:r>
            <a:endParaRPr/>
          </a:p>
        </p:txBody>
      </p:sp>
      <p:sp>
        <p:nvSpPr>
          <p:cNvPr id="105" name="Google Shape;105;p18"/>
          <p:cNvSpPr txBox="1"/>
          <p:nvPr>
            <p:ph idx="1" type="body"/>
          </p:nvPr>
        </p:nvSpPr>
        <p:spPr>
          <a:xfrm>
            <a:off x="311700" y="1152475"/>
            <a:ext cx="8520600" cy="80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Fonctions n’ayant aucun effet secondaire : quel que soit l’état du processus, la même entrée donne la même sortie.</a:t>
            </a:r>
            <a:endParaRPr/>
          </a:p>
        </p:txBody>
      </p:sp>
      <p:sp>
        <p:nvSpPr>
          <p:cNvPr id="106" name="Google Shape;106;p18"/>
          <p:cNvSpPr txBox="1"/>
          <p:nvPr/>
        </p:nvSpPr>
        <p:spPr>
          <a:xfrm>
            <a:off x="311700" y="2090325"/>
            <a:ext cx="7743300" cy="13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let rec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fact x =</a:t>
            </a:r>
            <a:endParaRPr sz="15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if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x &lt;= </a:t>
            </a:r>
            <a:r>
              <a:rPr lang="fr" sz="15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then</a:t>
            </a:r>
            <a:endParaRPr sz="1500">
              <a:solidFill>
                <a:srgbClr val="85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5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500">
              <a:solidFill>
                <a:srgbClr val="D3368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endParaRPr sz="1500">
              <a:solidFill>
                <a:srgbClr val="85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x * fact (x - </a:t>
            </a:r>
            <a:r>
              <a:rPr lang="fr" sz="15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);;</a:t>
            </a:r>
            <a:endParaRPr sz="15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7" name="Google Shape;107;p18"/>
          <p:cNvSpPr txBox="1"/>
          <p:nvPr/>
        </p:nvSpPr>
        <p:spPr>
          <a:xfrm>
            <a:off x="311700" y="3517650"/>
            <a:ext cx="4047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OCaml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Fonctions d’ordre supérieur</a:t>
            </a:r>
            <a:endParaRPr/>
          </a:p>
        </p:txBody>
      </p:sp>
      <p:sp>
        <p:nvSpPr>
          <p:cNvPr id="113" name="Google Shape;113;p19"/>
          <p:cNvSpPr txBox="1"/>
          <p:nvPr>
            <p:ph idx="1" type="body"/>
          </p:nvPr>
        </p:nvSpPr>
        <p:spPr>
          <a:xfrm>
            <a:off x="311700" y="1152475"/>
            <a:ext cx="8520600" cy="78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Fonctions prenant en entrée une ou plusieurs fonctions et renvoyant une fonction y faisant appel.</a:t>
            </a:r>
            <a:endParaRPr/>
          </a:p>
        </p:txBody>
      </p:sp>
      <p:pic>
        <p:nvPicPr>
          <p:cNvPr descr="&lt;math xmlns=&quot;http://www.w3.org/1998/Math/MathML&quot;&gt;&lt;mtable&gt;&lt;mtr&gt;&lt;mtd&gt;&lt;mi&gt;f&lt;/mi&gt;&lt;mo&gt;&amp;#xA0;&lt;/mo&gt;&lt;mo&gt;:&lt;/mo&gt;&lt;/mtd&gt;&lt;mtd&gt;&lt;mi mathvariant=&quot;script&quot;&gt;F&lt;/mi&gt;&lt;mfenced&gt;&lt;mrow&gt;&lt;mi&gt;A&lt;/mi&gt;&lt;mo&gt;,&lt;/mo&gt;&lt;mi&gt;B&lt;/mi&gt;&lt;/mrow&gt;&lt;/mfenced&gt;&lt;/mtd&gt;&lt;mtd&gt;&lt;mo&gt;&amp;#x2192;&lt;/mo&gt;&lt;/mtd&gt;&lt;mtd&gt;&lt;mi mathvariant=&quot;script&quot;&gt;F&lt;/mi&gt;&lt;mfenced&gt;&lt;mrow&gt;&lt;mi&gt;A&lt;/mi&gt;&lt;mo&gt;,&lt;/mo&gt;&lt;mi&gt;B&lt;/mi&gt;&lt;/mrow&gt;&lt;/mfenced&gt;&lt;/mtd&gt;&lt;/mtr&gt;&lt;mtr&gt;&lt;mtd/&gt;&lt;mtd&gt;&lt;mi&gt;g&lt;/mi&gt;&lt;/mtd&gt;&lt;mtd&gt;&lt;mo&gt;&amp;#x21A6;&lt;/mo&gt;&lt;/mtd&gt;&lt;mtd&gt;&lt;mtable&gt;&lt;mtr&gt;&lt;mtd&gt;&lt;mi&gt;A&lt;/mi&gt;&lt;/mtd&gt;&lt;mtd&gt;&lt;mo&gt;&amp;#x2192;&lt;/mo&gt;&lt;/mtd&gt;&lt;mtd&gt;&lt;mi&gt;B&lt;/mi&gt;&lt;/mtd&gt;&lt;/mtr&gt;&lt;mtr&gt;&lt;mtd&gt;&lt;mi&gt;x&lt;/mi&gt;&lt;/mtd&gt;&lt;mtd&gt;&lt;mo&gt;&amp;#x21A6;&lt;/mo&gt;&lt;/mtd&gt;&lt;mtd&gt;&lt;mn&gt;2&lt;/mn&gt;&lt;mi&gt;x&lt;/mi&gt;&lt;mo&gt;&amp;#xA0;&lt;/mo&gt;&lt;mo&gt;+&lt;/mo&gt;&lt;mo&gt;&amp;#xA0;&lt;/mo&gt;&lt;mi&gt;g&lt;/mi&gt;&lt;mfenced&gt;&lt;mrow&gt;&lt;mn&gt;3&lt;/mn&gt;&lt;mi&gt;x&lt;/mi&gt;&lt;/mrow&gt;&lt;/mfenced&gt;&lt;/mtd&gt;&lt;/mtr&gt;&lt;/mtable&gt;&lt;/mtd&gt;&lt;/mtr&gt;&lt;/mtable&gt;&lt;mtable&gt;&lt;mtr/&gt;&lt;mtr/&gt;&lt;/mtable&gt;&lt;mspace linebreak=&quot;newline&quot;/&gt;&lt;/math&gt;" id="114" name="Google Shape;114;p19" title="Error converting from MathML to accessible text.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50650" y="1899664"/>
            <a:ext cx="4343400" cy="1105279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9"/>
          <p:cNvSpPr txBox="1"/>
          <p:nvPr/>
        </p:nvSpPr>
        <p:spPr>
          <a:xfrm>
            <a:off x="311700" y="3089275"/>
            <a:ext cx="6822900" cy="18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twice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:: (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-&gt;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-&gt; (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-&gt;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twice f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f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f</a:t>
            </a:r>
            <a:endParaRPr sz="1100">
              <a:solidFill>
                <a:srgbClr val="268BD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268BD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plusThree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::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-&gt;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endParaRPr sz="1100">
              <a:solidFill>
                <a:srgbClr val="268BD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plusThree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main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::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IO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main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print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g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7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r>
              <a:rPr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-- 13</a:t>
            </a:r>
            <a:endParaRPr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where</a:t>
            </a:r>
            <a:endParaRPr sz="1100">
              <a:solidFill>
                <a:srgbClr val="85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g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twice plusThree</a:t>
            </a:r>
            <a:endParaRPr sz="1100">
              <a:solidFill>
                <a:srgbClr val="268BD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6" name="Google Shape;116;p19"/>
          <p:cNvSpPr txBox="1"/>
          <p:nvPr/>
        </p:nvSpPr>
        <p:spPr>
          <a:xfrm>
            <a:off x="3611675" y="4566775"/>
            <a:ext cx="4047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Haskell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Récursion</a:t>
            </a:r>
            <a:endParaRPr/>
          </a:p>
        </p:txBody>
      </p:sp>
      <p:sp>
        <p:nvSpPr>
          <p:cNvPr id="122" name="Google Shape;122;p20"/>
          <p:cNvSpPr txBox="1"/>
          <p:nvPr>
            <p:ph idx="1" type="body"/>
          </p:nvPr>
        </p:nvSpPr>
        <p:spPr>
          <a:xfrm>
            <a:off x="311700" y="1152475"/>
            <a:ext cx="8520600" cy="48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Une fonction est récursive si elle s’appelle dans sa propre définition.</a:t>
            </a:r>
            <a:endParaRPr/>
          </a:p>
        </p:txBody>
      </p:sp>
      <p:sp>
        <p:nvSpPr>
          <p:cNvPr id="123" name="Google Shape;123;p20"/>
          <p:cNvSpPr txBox="1"/>
          <p:nvPr/>
        </p:nvSpPr>
        <p:spPr>
          <a:xfrm>
            <a:off x="311700" y="1908963"/>
            <a:ext cx="65559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let rec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sum l =</a:t>
            </a:r>
            <a:endParaRPr sz="15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match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l </a:t>
            </a:r>
            <a:r>
              <a:rPr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with</a:t>
            </a:r>
            <a:endParaRPr sz="1500">
              <a:solidFill>
                <a:srgbClr val="85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| [] -&gt; </a:t>
            </a:r>
            <a:r>
              <a:rPr lang="fr" sz="15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0.</a:t>
            </a:r>
            <a:endParaRPr sz="1500">
              <a:solidFill>
                <a:srgbClr val="D3368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| h :: t -&gt; h +. (sum t);;</a:t>
            </a:r>
            <a:endParaRPr sz="15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4" name="Google Shape;124;p20"/>
          <p:cNvSpPr txBox="1"/>
          <p:nvPr/>
        </p:nvSpPr>
        <p:spPr>
          <a:xfrm>
            <a:off x="311700" y="3284675"/>
            <a:ext cx="4047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OCaml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MapReduce / </a:t>
            </a:r>
            <a:r>
              <a:rPr lang="fr"/>
              <a:t>Évaluation</a:t>
            </a:r>
            <a:r>
              <a:rPr lang="fr"/>
              <a:t> stricte et paresseuse</a:t>
            </a:r>
            <a:endParaRPr/>
          </a:p>
        </p:txBody>
      </p:sp>
      <p:sp>
        <p:nvSpPr>
          <p:cNvPr id="130" name="Google Shape;130;p21"/>
          <p:cNvSpPr txBox="1"/>
          <p:nvPr>
            <p:ph idx="1" type="body"/>
          </p:nvPr>
        </p:nvSpPr>
        <p:spPr>
          <a:xfrm>
            <a:off x="311700" y="2137900"/>
            <a:ext cx="8636400" cy="200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5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listOf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5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"Allo"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5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"la terre"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5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"Ici les martiens"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 // List&lt;String&gt;</a:t>
            </a:r>
            <a:endParaRPr sz="15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.</a:t>
            </a:r>
            <a:r>
              <a:rPr i="1" lang="fr" sz="15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asSequence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                              // Lazy eval</a:t>
            </a:r>
            <a:endParaRPr sz="19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.</a:t>
            </a:r>
            <a:r>
              <a:rPr i="1" lang="fr" sz="15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map </a:t>
            </a:r>
            <a:r>
              <a:rPr b="1"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 it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i="1" lang="fr" sz="15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split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5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 "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r>
              <a:rPr b="1"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// Sequence&lt;List&lt;String&gt;&gt;</a:t>
            </a:r>
            <a:endParaRPr sz="15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i="1" lang="fr" sz="15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flatten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                                 // Sequence&lt;String&gt;</a:t>
            </a:r>
            <a:endParaRPr sz="15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.</a:t>
            </a:r>
            <a:r>
              <a:rPr i="1" lang="fr" sz="15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filter </a:t>
            </a:r>
            <a:r>
              <a:rPr b="1"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 it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length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&gt; </a:t>
            </a:r>
            <a:r>
              <a:rPr lang="fr" sz="15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2 </a:t>
            </a:r>
            <a:r>
              <a:rPr b="1"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// Sequence&lt;String&gt;</a:t>
            </a:r>
            <a:endParaRPr sz="15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i="1" lang="fr" sz="15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reduce </a:t>
            </a:r>
            <a:r>
              <a:rPr b="1"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acc, s </a:t>
            </a:r>
            <a:r>
              <a:rPr b="1"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-&gt; 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acc + s.</a:t>
            </a:r>
            <a:r>
              <a:rPr i="1" lang="fr" sz="15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toUpperCase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</a:t>
            </a:r>
            <a:r>
              <a:rPr b="1"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// String</a:t>
            </a:r>
            <a:endParaRPr sz="15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// AlloTERREICILESMARTIENS</a:t>
            </a:r>
            <a:endParaRPr sz="15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1" name="Google Shape;131;p21"/>
          <p:cNvSpPr txBox="1"/>
          <p:nvPr/>
        </p:nvSpPr>
        <p:spPr>
          <a:xfrm>
            <a:off x="311700" y="4276275"/>
            <a:ext cx="4047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Kotlin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32" name="Google Shape;132;p21"/>
          <p:cNvSpPr txBox="1"/>
          <p:nvPr/>
        </p:nvSpPr>
        <p:spPr>
          <a:xfrm>
            <a:off x="311700" y="1159025"/>
            <a:ext cx="85206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Évaluation stricte : calculer les choses le plus tôt possible, même si non utilisé.</a:t>
            </a:r>
            <a:endParaRPr sz="16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Évaluation paresseuse : calculer les valeurs le plus tard possible, uniquement quand requis.</a:t>
            </a:r>
            <a:br>
              <a:rPr lang="fr" sz="16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</a:br>
            <a:r>
              <a:rPr lang="fr" sz="16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Exemple : </a:t>
            </a:r>
            <a:r>
              <a:rPr lang="fr" sz="1600"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6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i="1" lang="fr" sz="16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vs.</a:t>
            </a:r>
            <a:r>
              <a:rPr lang="fr" sz="16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fr" sz="1600">
                <a:latin typeface="Courier New"/>
                <a:ea typeface="Courier New"/>
                <a:cs typeface="Courier New"/>
                <a:sym typeface="Courier New"/>
              </a:rPr>
              <a:t>&amp;&amp;</a:t>
            </a:r>
            <a:endParaRPr sz="16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