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Proxima Nova"/>
      <p:regular r:id="rId22"/>
      <p:bold r:id="rId23"/>
      <p:italic r:id="rId24"/>
      <p:boldItalic r:id="rId25"/>
    </p:embeddedFont>
    <p:embeddedFont>
      <p:font typeface="Permanent Marker"/>
      <p:regular r:id="rId26"/>
    </p:embeddedFont>
    <p:embeddedFont>
      <p:font typeface="Alfa Slab One"/>
      <p:regular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ProximaNova-regular.fntdata"/><Relationship Id="rId21" Type="http://schemas.openxmlformats.org/officeDocument/2006/relationships/slide" Target="slides/slide16.xml"/><Relationship Id="rId24" Type="http://schemas.openxmlformats.org/officeDocument/2006/relationships/font" Target="fonts/ProximaNova-italic.fntdata"/><Relationship Id="rId23" Type="http://schemas.openxmlformats.org/officeDocument/2006/relationships/font" Target="fonts/ProximaNov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ermanentMarker-regular.fntdata"/><Relationship Id="rId25" Type="http://schemas.openxmlformats.org/officeDocument/2006/relationships/font" Target="fonts/ProximaNova-boldItalic.fntdata"/><Relationship Id="rId27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play.kotlinlang.org/koans/Introduction/Hello,%20world!/Task.kt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6cfb39fa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06cfb39fa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Contexte : on a des objets Line et Point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listOfPoints est une hashMap&lt;Point, Int&gt;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C’est une fonction qui regarde les lignes, ne gardent que celles qui sont verticales ou horizontales, puis regardent les points qu’elles traversent, et changent leur valeur la hashmap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Ensuite, on compte le nombre de points qui sont l’intersection de n droites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cfde84e89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cfde84e89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cfde84e89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cfde84e89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lazy -&gt; jsp ce qu’il fait là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sealed class -&gt; jsp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fun -&gt; this sous entendu string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d7214457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ad7214457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a33542465d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a33542465d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33542465d_2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a33542465d_2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ad7214457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ad7214457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cfde84e89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cfde84e8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cfde84e8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cfde84e8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Base de la base: fonction main, println, insérer des valeurs dans une String.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2e fonction main fait deux fois la même chose, mais la 2e fois avec une lambda.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Différence val var, typage inféré, if et when sont des ternaires.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acfde84e89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acfde84e89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 défaut, rien n’est null. Le ? rajoute la possibilité d’un null.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Argument par défaut dans une fonction -&gt; Quand même devoir typer.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Elvis = ?: permet valeur si null.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?. permet call méthode ssi non null.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Auto cast dans les block if.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Range avec .. ou until. Eventuellement parler de step.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x..y est un IntRange, donc in très rapide.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cfde84e89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cfde84e89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 d’une classe, arguments, méthodes, opérateurs, objet companion (= statique environ)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dataclass sont en gros des classes sérialisables, et qu’on peut dépacker (seulement les arguments du </a:t>
            </a:r>
            <a:r>
              <a:rPr lang="fr"/>
              <a:t>constructeur</a:t>
            </a:r>
            <a:r>
              <a:rPr lang="fr"/>
              <a:t> !). Très intéressant pour plein de raison, entre autre le debugging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cfde84e8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cfde84e8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open class -&gt; permet de faire de l’héritage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object = classe anonyme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sealed -&gt; abstraite et connait tout ce qui en hérite à la compilation.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cfde84e8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cfde84e8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peut définir des méthodes on the spot, et on peut les définir avec des =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Lambda = fonction anonyme, simple à faire en Kotlin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Si dernier argument d’une fonction est lambda -&gt; pas besoin de (), on peut l’écrire directement, son type est inféré.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Argument par défaut d’une lambda -&gt; 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Kotlin koans introduction </a:t>
            </a:r>
            <a:r>
              <a:rPr lang="fr" u="sng">
                <a:solidFill>
                  <a:schemeClr val="hlink"/>
                </a:solidFill>
                <a:hlinkClick r:id="rId2"/>
              </a:rPr>
              <a:t>https://play.kotlinlang.org/koans/Introduction/Hello,%20world!/Task.kt</a:t>
            </a:r>
            <a:r>
              <a:rPr lang="fr"/>
              <a:t>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6cfb39fa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6cfb39fa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code à droit est équivalent au code à gauche, mais en fonctionnel.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6cfb39fa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6cfb39fa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utilisation de reduce, subList, sortBy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Celle de droite renvoit le produit des trois Thing minimal par leur size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670225"/>
            <a:ext cx="8520600" cy="159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Kotlin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200">
                <a:solidFill>
                  <a:schemeClr val="dk2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Pourquoi encore utiliser Java ?</a:t>
            </a:r>
            <a:endParaRPr sz="3200">
              <a:solidFill>
                <a:schemeClr val="dk2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3100" y="2995975"/>
            <a:ext cx="1957800" cy="19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et fonctionnel : Exemple</a:t>
            </a:r>
            <a:endParaRPr/>
          </a:p>
        </p:txBody>
      </p:sp>
      <p:pic>
        <p:nvPicPr>
          <p:cNvPr id="117" name="Google Shape;117;p22"/>
          <p:cNvPicPr preferRelativeResize="0"/>
          <p:nvPr/>
        </p:nvPicPr>
        <p:blipFill rotWithShape="1">
          <a:blip r:embed="rId3">
            <a:alphaModFix/>
          </a:blip>
          <a:srcRect b="0" l="169" r="179" t="0"/>
          <a:stretch/>
        </p:blipFill>
        <p:spPr>
          <a:xfrm>
            <a:off x="103725" y="1017725"/>
            <a:ext cx="8839201" cy="3529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Chelou !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(args: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greet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to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place</a:t>
            </a:r>
            <a:endParaRPr sz="11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inline 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greet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(s: () -&gt;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greeting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andAnother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infix fun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andAnother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(other 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?) =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buildString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()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append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@andAnother);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append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 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append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(other ?: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Toujours chelou !</a:t>
            </a:r>
            <a:endParaRPr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greeting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by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lazy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doubleEl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"ll"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"he${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doubleEl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}o"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sealed 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to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companion object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place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"world"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=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test()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result 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try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count()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catch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(e: ArithmeticException)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throw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IllegalStateException(e)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inline fun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reified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T: Any&gt; Gson.fromJson(json: JsonElement): T 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.fromJson(json, T::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.java)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Ce qu’il faut retenir</a:t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Bibliothèque standard grande mais pas surchargée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Langage expressif (court mais clair)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Basé </a:t>
            </a:r>
            <a:r>
              <a:rPr lang="fr"/>
              <a:t>sur Java mais avec beaucoup de nouveaux concepts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Basé tout court même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Concis</a:t>
            </a:r>
            <a:endParaRPr/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Create a POJO with getters, setters, `equals()`, `hashCode()`, `toString()` and `copy()` in a single line: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data 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Customer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email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company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Or filter a list using a lambda expression: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positiveNumbers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list.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filter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it &gt;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Want a singleton? Create an object: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object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Singleton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companyName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"JetBrains"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Sûr</a:t>
            </a:r>
            <a:endParaRPr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311700" y="1152475"/>
            <a:ext cx="8520600" cy="368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Get rid of those pesky NullPointerExceptions, you know, The Billion Dollar Mistake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var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output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endParaRPr sz="1100">
              <a:solidFill>
                <a:srgbClr val="CB4B1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output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null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Compilation error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Kotlin protects you from mistakenly operating on nullable types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? 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null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Nullable type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println(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.length())  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Compilation error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And if you check a type is right, the compiler will auto-cast it for you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calculateTotal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Invoice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calculateTotal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Bonus : Coroutines</a:t>
            </a:r>
            <a:endParaRPr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= runBlocking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this: CoroutineScope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launch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launch a new coroutine in the scope of runBlocking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delay(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1000L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"World!"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"Hello,"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Qu’est-ce 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Langage créé en 2011 (1.0 en 2016, 1.8 fin 2022) par JetBrains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Orienté objet et fonctionnel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Langage voulu et recommandé pour Android depuis 2019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Compilable pour la JVM, JS ou Natif (LLVM)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fr"/>
              <a:t>Concise, Safe, Interoperable</a:t>
            </a:r>
            <a:r>
              <a:rPr lang="fr"/>
              <a:t>, (Tool-friendly)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3799" l="0" r="0" t="0"/>
          <a:stretch/>
        </p:blipFill>
        <p:spPr>
          <a:xfrm>
            <a:off x="6173598" y="2571750"/>
            <a:ext cx="2658702" cy="199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base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scope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"World"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"Hello, $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scope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!"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(args: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for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arg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args)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arg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args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forEach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{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4572000" y="1152475"/>
            <a:ext cx="4190100" cy="34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var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describe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(obj: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when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(obj)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      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"One"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"Hello"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"Greeting"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Long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"Long"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!is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"Not a string"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   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"Unknown"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53875" y="1187600"/>
            <a:ext cx="4765500" cy="38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sayHello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maybe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?,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neverNull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maybe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?: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"strange"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location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globalHashMap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] ?: “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nowhere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”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"Hello $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from $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location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method1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()?.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method2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method1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!=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method2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f is non null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getLength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? =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length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Collection&lt;*&gt;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endParaRPr sz="1100">
              <a:solidFill>
                <a:srgbClr val="B58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 null</a:t>
            </a:r>
            <a:endParaRPr sz="11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5119375" y="1187600"/>
            <a:ext cx="3614700" cy="38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D3368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"fits in range"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until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y+1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"fits in same range"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-&gt; IntRange (~ Générateur)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Nullabilité, AutoCast, Range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classes: Base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foo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/* Do something */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operator 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(other: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Point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 other.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 other.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companion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object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	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origin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p1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p2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40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p3 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p1 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p2 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.origin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Point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(x=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40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y=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60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4572000" y="1152475"/>
            <a:ext cx="4049700" cy="34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data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Client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credit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bank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= “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KotlinBank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”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bernard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Client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“Bernard”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bernard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 Client(name=Bernard, credit=50)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credit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=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bernard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classes: Héritage, Getter / Setter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464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open 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MegaButton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disable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/*do something*/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open 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animate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/*do something*/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GigaButton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MegaButton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override 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animate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"Giga Click!"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OtherStuff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: Int)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newX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get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= </a:t>
            </a:r>
            <a:r>
              <a:rPr b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field</a:t>
            </a:r>
            <a:endParaRPr b="1" sz="1100">
              <a:solidFill>
                <a:srgbClr val="B58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set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b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field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value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4995950" y="1089125"/>
            <a:ext cx="39633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object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Resource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"Name"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sealed 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fr" sz="11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Leaf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: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object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Empty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: </a:t>
            </a:r>
            <a:r>
              <a:rPr lang="fr" sz="11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describe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(node: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when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(node)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Leaf 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"Leaf"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Empty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"Empty Node"</a:t>
            </a:r>
            <a:endParaRPr sz="1100">
              <a:solidFill>
                <a:srgbClr val="2AA19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Known at compile time !!!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Extension de méthodes, Lambda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417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lastChar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Char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get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length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"Kotlin"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lastChar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 n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val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lambda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c 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-&gt; </a:t>
            </a:r>
            <a:r>
              <a:rPr i="1"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(c) </a:t>
            </a:r>
            <a:r>
              <a:rPr b="1"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fun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executeLambda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(f: (s: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-&gt;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Unit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"lambda"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executeLambda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executeLambda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 {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100">
                <a:latin typeface="Courier New"/>
                <a:ea typeface="Courier New"/>
                <a:cs typeface="Courier New"/>
                <a:sym typeface="Courier New"/>
              </a:rPr>
              <a:t>it</a:t>
            </a:r>
            <a:r>
              <a:rPr lang="fr" sz="1100">
                <a:latin typeface="Courier New"/>
                <a:ea typeface="Courier New"/>
                <a:cs typeface="Courier New"/>
                <a:sym typeface="Courier New"/>
              </a:rPr>
              <a:t>) }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&gt; lambda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Listes et fonctionnel</a:t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 rotWithShape="1">
          <a:blip r:embed="rId3">
            <a:alphaModFix/>
          </a:blip>
          <a:srcRect b="0" l="129" r="139" t="0"/>
          <a:stretch/>
        </p:blipFill>
        <p:spPr>
          <a:xfrm>
            <a:off x="165650" y="1017725"/>
            <a:ext cx="4685392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0"/>
          <p:cNvPicPr preferRelativeResize="0"/>
          <p:nvPr/>
        </p:nvPicPr>
        <p:blipFill rotWithShape="1">
          <a:blip r:embed="rId4">
            <a:alphaModFix/>
          </a:blip>
          <a:srcRect b="0" l="169" r="169" t="0"/>
          <a:stretch/>
        </p:blipFill>
        <p:spPr>
          <a:xfrm>
            <a:off x="4783275" y="1535813"/>
            <a:ext cx="4299849" cy="2784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Listes et fonctionnel : 2</a:t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 rotWithShape="1">
          <a:blip r:embed="rId3">
            <a:alphaModFix/>
          </a:blip>
          <a:srcRect b="0" l="4646" r="3887" t="7175"/>
          <a:stretch/>
        </p:blipFill>
        <p:spPr>
          <a:xfrm>
            <a:off x="2284163" y="1300725"/>
            <a:ext cx="4575675" cy="195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