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</p:sldIdLst>
  <p:sldSz cy="5143500" cx="9144000"/>
  <p:notesSz cx="6858000" cy="9144000"/>
  <p:embeddedFontLst>
    <p:embeddedFont>
      <p:font typeface="Proxima Nova"/>
      <p:regular r:id="rId64"/>
      <p:bold r:id="rId65"/>
      <p:italic r:id="rId66"/>
      <p:boldItalic r:id="rId67"/>
    </p:embeddedFont>
    <p:embeddedFont>
      <p:font typeface="Alfa Slab One"/>
      <p:regular r:id="rId6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font" Target="fonts/ProximaNova-regular.fntdata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font" Target="fonts/ProximaNova-italic.fntdata"/><Relationship Id="rId21" Type="http://schemas.openxmlformats.org/officeDocument/2006/relationships/slide" Target="slides/slide16.xml"/><Relationship Id="rId65" Type="http://schemas.openxmlformats.org/officeDocument/2006/relationships/font" Target="fonts/ProximaNova-bold.fntdata"/><Relationship Id="rId24" Type="http://schemas.openxmlformats.org/officeDocument/2006/relationships/slide" Target="slides/slide19.xml"/><Relationship Id="rId68" Type="http://schemas.openxmlformats.org/officeDocument/2006/relationships/font" Target="fonts/AlfaSlabOne-regular.fntdata"/><Relationship Id="rId23" Type="http://schemas.openxmlformats.org/officeDocument/2006/relationships/slide" Target="slides/slide18.xml"/><Relationship Id="rId67" Type="http://schemas.openxmlformats.org/officeDocument/2006/relationships/font" Target="fonts/ProximaNova-boldItalic.fntdata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3edeced6a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a3edeced6a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46a87d8e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46a87d8e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Faire un exo calculette + - * / avec int double float long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d457779cb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d457779cb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3edeced6a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a3edeced6a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3edeced6a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3edeced6a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a3edeced6a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a3edeced6a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a3edeced6a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a3edeced6a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a3edeced6a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a3edeced6a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9d457779cb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9d457779cb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a3edeced6a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a3edeced6a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3edeced6a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3edeced6a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9d457779cb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9d457779cb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9d457779c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9d457779c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9d457779cb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9d457779c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a3edeced6a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a3edeced6a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a41d6ffd36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a41d6ffd36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9d457779cb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9d457779cb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9d457779c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9d457779c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9d457779cb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9d457779cb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9d457779c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9d457779c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a3edeced6a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a3edeced6a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3edeced6a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3edeced6a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9d457779c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9d457779c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9d457779c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9d457779c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9d457779c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9d457779c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a3edeced6a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a3edeced6a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a3edeced6a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a3edeced6a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9d457779cb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9d457779cb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9d457779c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9d457779c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9d457779cb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9d457779cb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9d457779cb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9d457779cb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9d457779cb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9d457779cb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3edeced6a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3edeced6a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9d457779cb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9d457779cb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9d457779cb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9d457779cb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9d457779c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9d457779c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9d457779cb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9d457779cb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9d457779cb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9d457779cb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9d457779cb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9d457779cb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9d457779cb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9d457779cb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9d457779cb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9d457779cb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9d457779cb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9d457779cb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9d457779cb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9d457779cb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3edeced6a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3edeced6a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9d457779cb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9d457779cb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9d457779cb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9d457779cb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9d457779cb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9d457779cb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9d457779cb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9d457779cb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9d457779cb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9d457779cb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9d457779cb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9d457779cb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9d457779cb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9d457779cb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9d457779cb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9d457779cb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9d457779cb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9d457779cb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a3edeced6a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a3edeced6a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3edeced6a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a3edeced6a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a3edeced6a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a3edeced6a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a3edeced6a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a3edeced6a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-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-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-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-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-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-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-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-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-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4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4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6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8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0572" y="181593"/>
            <a:ext cx="2382850" cy="443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Types complexes</a:t>
            </a:r>
            <a:endParaRPr/>
          </a:p>
        </p:txBody>
      </p:sp>
      <p:sp>
        <p:nvSpPr>
          <p:cNvPr id="106" name="Google Shape;10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[] 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numbers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new int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fr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25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]; </a:t>
            </a:r>
            <a:r>
              <a:rPr i="1" lang="fr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new int[taille du tableau]</a:t>
            </a:r>
            <a:endParaRPr i="1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StringBuilder 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stringBuilder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new </a:t>
            </a:r>
            <a:r>
              <a:rPr lang="fr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StringBuilder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 </a:t>
            </a:r>
            <a:r>
              <a:rPr i="1" lang="fr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dans la bibliothèque standard</a:t>
            </a:r>
            <a:endParaRPr i="1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stringBuilder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charAt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 </a:t>
            </a:r>
            <a:r>
              <a:rPr i="1" lang="fr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des méthodes</a:t>
            </a:r>
            <a:endParaRPr i="1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Player 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new </a:t>
            </a:r>
            <a:r>
              <a:rPr lang="fr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Player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 </a:t>
            </a:r>
            <a:r>
              <a:rPr i="1" lang="fr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Les classes que l'on définit nous-même</a:t>
            </a:r>
            <a:endParaRPr i="1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hp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i="1" lang="fr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des champs</a:t>
            </a:r>
            <a:endParaRPr i="1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Type de retour</a:t>
            </a:r>
            <a:endParaRPr/>
          </a:p>
        </p:txBody>
      </p:sp>
      <p:sp>
        <p:nvSpPr>
          <p:cNvPr id="112" name="Google Shape;11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static int </a:t>
            </a:r>
            <a:r>
              <a:rPr lang="fr" sz="20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compute</a:t>
            </a:r>
            <a:r>
              <a:rPr lang="fr" sz="20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20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20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lang="fr" sz="20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15 </a:t>
            </a:r>
            <a:r>
              <a:rPr lang="fr" sz="20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* </a:t>
            </a:r>
            <a:r>
              <a:rPr lang="fr" sz="20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25</a:t>
            </a:r>
            <a:r>
              <a:rPr lang="fr" sz="20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20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0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Types énumérés</a:t>
            </a:r>
            <a:endParaRPr/>
          </a:p>
        </p:txBody>
      </p:sp>
      <p:sp>
        <p:nvSpPr>
          <p:cNvPr id="118" name="Google Shape;118;p24"/>
          <p:cNvSpPr txBox="1"/>
          <p:nvPr>
            <p:ph idx="1" type="body"/>
          </p:nvPr>
        </p:nvSpPr>
        <p:spPr>
          <a:xfrm>
            <a:off x="311700" y="1152475"/>
            <a:ext cx="4260300" cy="1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5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enum </a:t>
            </a:r>
            <a:r>
              <a:rPr lang="fr" sz="25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State </a:t>
            </a:r>
            <a:r>
              <a:rPr lang="fr" sz="2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2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2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WORKING</a:t>
            </a:r>
            <a:r>
              <a:rPr lang="fr" sz="2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i="1" lang="fr" sz="25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SLEEPING</a:t>
            </a:r>
            <a:endParaRPr i="1" sz="2500">
              <a:solidFill>
                <a:srgbClr val="268BD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5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5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4"/>
          <p:cNvSpPr txBox="1"/>
          <p:nvPr/>
        </p:nvSpPr>
        <p:spPr>
          <a:xfrm>
            <a:off x="4572000" y="1152475"/>
            <a:ext cx="4384500" cy="14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fr" sz="2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State </a:t>
            </a:r>
            <a:r>
              <a:rPr lang="fr" sz="2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fr" sz="2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2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State</a:t>
            </a:r>
            <a:r>
              <a:rPr lang="fr" sz="2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2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SLEEPING</a:t>
            </a:r>
            <a:r>
              <a:rPr lang="fr" sz="2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2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0" name="Google Shape;120;p24"/>
          <p:cNvSpPr txBox="1"/>
          <p:nvPr/>
        </p:nvSpPr>
        <p:spPr>
          <a:xfrm>
            <a:off x="351325" y="2761475"/>
            <a:ext cx="8382900" cy="19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En terme de génie logiciel, c’est très supérieur à écrire des constantes (types vérifiés à la compilation)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Branchements conditionnels et boucles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Conditions if/else et switch</a:t>
            </a:r>
            <a:endParaRPr/>
          </a:p>
        </p:txBody>
      </p:sp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* </a:t>
            </a:r>
            <a:r>
              <a:rPr lang="fr" sz="11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==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d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booléen dans la condition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// contenu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else if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==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sinon si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else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sinon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6"/>
          <p:cNvSpPr txBox="1"/>
          <p:nvPr/>
        </p:nvSpPr>
        <p:spPr>
          <a:xfrm>
            <a:off x="4572000" y="1152475"/>
            <a:ext cx="3782700" cy="30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switch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case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'a'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contenu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case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'b'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contenu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default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contenu</a:t>
            </a:r>
            <a:endParaRPr i="1" sz="11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" name="Google Shape;133;p26"/>
          <p:cNvSpPr txBox="1"/>
          <p:nvPr/>
        </p:nvSpPr>
        <p:spPr>
          <a:xfrm>
            <a:off x="341925" y="4095875"/>
            <a:ext cx="8148000" cy="7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Les switch ne sont à considérer sérieusement que pour les énumérations et des égalités sur peu de nombres.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Boucles for/foreach</a:t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for 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12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2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fr" sz="12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&lt; </a:t>
            </a:r>
            <a:r>
              <a:rPr lang="fr" sz="12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fr" sz="12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++) {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2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initialisation : condition de sortie ; incrémentation</a:t>
            </a:r>
            <a:endParaRPr i="1" sz="12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45720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for </a:t>
            </a:r>
            <a:r>
              <a:rPr lang="fr" sz="16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6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16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number </a:t>
            </a:r>
            <a:r>
              <a:rPr lang="fr" sz="16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fr" sz="16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numbers</a:t>
            </a:r>
            <a:r>
              <a:rPr lang="fr" sz="16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6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16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on itère sur numbers</a:t>
            </a:r>
            <a:endParaRPr i="1" sz="16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7"/>
          <p:cNvSpPr txBox="1"/>
          <p:nvPr/>
        </p:nvSpPr>
        <p:spPr>
          <a:xfrm>
            <a:off x="356475" y="2917325"/>
            <a:ext cx="8475900" cy="15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La deuxième méthode est à privilégier car elle permet de ne pas se tromper sur les indices.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Mais la première est plus polyvalente.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Boucles while</a:t>
            </a:r>
            <a:endParaRPr/>
          </a:p>
        </p:txBody>
      </p:sp>
      <p:sp>
        <p:nvSpPr>
          <p:cNvPr id="147" name="Google Shape;147;p28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while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&lt; </a:t>
            </a:r>
            <a:r>
              <a:rPr lang="fr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tant que</a:t>
            </a:r>
            <a:endParaRPr i="1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  <p:sp>
        <p:nvSpPr>
          <p:cNvPr id="148" name="Google Shape;148;p28"/>
          <p:cNvSpPr txBox="1"/>
          <p:nvPr/>
        </p:nvSpPr>
        <p:spPr>
          <a:xfrm>
            <a:off x="4572000" y="1152475"/>
            <a:ext cx="3452400" cy="32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while </a:t>
            </a: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((ligne = fichier.readLine()) != </a:t>
            </a:r>
            <a:r>
              <a:rPr lang="fr" sz="13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{}</a:t>
            </a:r>
            <a:endParaRPr sz="1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9" name="Google Shape;149;p28"/>
          <p:cNvSpPr txBox="1"/>
          <p:nvPr/>
        </p:nvSpPr>
        <p:spPr>
          <a:xfrm>
            <a:off x="356475" y="3499325"/>
            <a:ext cx="7660800" cy="8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Globalement moins bien que la for de base mais dans certains (lecture d’entrées) peut être très utile.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Orienté objet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Rappels</a:t>
            </a:r>
            <a:endParaRPr/>
          </a:p>
        </p:txBody>
      </p:sp>
      <p:pic>
        <p:nvPicPr>
          <p:cNvPr id="160" name="Google Shape;16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538" y="1212400"/>
            <a:ext cx="7496925" cy="34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Classes</a:t>
            </a:r>
            <a:endParaRPr/>
          </a:p>
        </p:txBody>
      </p:sp>
      <p:sp>
        <p:nvSpPr>
          <p:cNvPr id="166" name="Google Shape;166;p31"/>
          <p:cNvSpPr txBox="1"/>
          <p:nvPr>
            <p:ph idx="1" type="body"/>
          </p:nvPr>
        </p:nvSpPr>
        <p:spPr>
          <a:xfrm>
            <a:off x="311700" y="1152475"/>
            <a:ext cx="4382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Player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hp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Player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name,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hp)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this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name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name;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this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hp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hp;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speak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s)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System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"["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+ </a:t>
            </a:r>
            <a:r>
              <a:rPr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name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+ 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"]: "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+ s);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Introduction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Héritage</a:t>
            </a:r>
            <a:endParaRPr/>
          </a:p>
        </p:txBody>
      </p:sp>
      <p:sp>
        <p:nvSpPr>
          <p:cNvPr id="172" name="Google Shape;172;p32"/>
          <p:cNvSpPr txBox="1"/>
          <p:nvPr>
            <p:ph idx="1" type="body"/>
          </p:nvPr>
        </p:nvSpPr>
        <p:spPr>
          <a:xfrm>
            <a:off x="311700" y="1152475"/>
            <a:ext cx="4260300" cy="10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7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Animal </a:t>
            </a:r>
            <a:r>
              <a:rPr lang="fr" sz="17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7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7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Cat </a:t>
            </a:r>
            <a:r>
              <a:rPr lang="fr" sz="17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extends </a:t>
            </a:r>
            <a:r>
              <a:rPr lang="fr" sz="17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Animal </a:t>
            </a:r>
            <a:r>
              <a:rPr lang="fr" sz="17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7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7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Dog </a:t>
            </a:r>
            <a:r>
              <a:rPr lang="fr" sz="17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extends </a:t>
            </a:r>
            <a:r>
              <a:rPr lang="fr" sz="17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Animal </a:t>
            </a:r>
            <a:r>
              <a:rPr lang="fr" sz="17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7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173" name="Google Shape;17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4400" y="1170125"/>
            <a:ext cx="4260300" cy="340823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32"/>
          <p:cNvSpPr txBox="1"/>
          <p:nvPr/>
        </p:nvSpPr>
        <p:spPr>
          <a:xfrm>
            <a:off x="311700" y="2424200"/>
            <a:ext cx="3813000" cy="19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Doit répondre à la question “est un”: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	Chien est un Animal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Interface</a:t>
            </a:r>
            <a:endParaRPr/>
          </a:p>
        </p:txBody>
      </p:sp>
      <p:sp>
        <p:nvSpPr>
          <p:cNvPr id="180" name="Google Shape;180;p33"/>
          <p:cNvSpPr txBox="1"/>
          <p:nvPr>
            <p:ph idx="1" type="body"/>
          </p:nvPr>
        </p:nvSpPr>
        <p:spPr>
          <a:xfrm>
            <a:off x="311700" y="1152475"/>
            <a:ext cx="3583500" cy="23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interface </a:t>
            </a:r>
            <a:r>
              <a:rPr i="1" lang="fr" sz="1300">
                <a:solidFill>
                  <a:srgbClr val="6C71C4"/>
                </a:solidFill>
                <a:latin typeface="Courier New"/>
                <a:ea typeface="Courier New"/>
                <a:cs typeface="Courier New"/>
                <a:sym typeface="Courier New"/>
              </a:rPr>
              <a:t>Doable </a:t>
            </a: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3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3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doIt</a:t>
            </a: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3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default void </a:t>
            </a:r>
            <a:r>
              <a:rPr lang="fr" sz="13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done</a:t>
            </a: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3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System</a:t>
            </a: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3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3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3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"done"</a:t>
            </a: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  <p:sp>
        <p:nvSpPr>
          <p:cNvPr id="181" name="Google Shape;181;p33"/>
          <p:cNvSpPr txBox="1"/>
          <p:nvPr/>
        </p:nvSpPr>
        <p:spPr>
          <a:xfrm>
            <a:off x="3895125" y="1152475"/>
            <a:ext cx="4260300" cy="20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Armstrong </a:t>
            </a: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implements </a:t>
            </a:r>
            <a:r>
              <a:rPr i="1" lang="fr" sz="1200">
                <a:solidFill>
                  <a:srgbClr val="6C71C4"/>
                </a:solidFill>
                <a:latin typeface="Courier New"/>
                <a:ea typeface="Courier New"/>
                <a:cs typeface="Courier New"/>
                <a:sym typeface="Courier New"/>
              </a:rPr>
              <a:t>Doable 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fr" sz="1200">
                <a:solidFill>
                  <a:srgbClr val="6C71C4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b="1" sz="1200">
              <a:solidFill>
                <a:srgbClr val="6C71C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6C71C4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public </a:t>
            </a: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2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doIt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System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2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2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"Just do it !"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82" name="Google Shape;182;p33"/>
          <p:cNvSpPr txBox="1"/>
          <p:nvPr/>
        </p:nvSpPr>
        <p:spPr>
          <a:xfrm>
            <a:off x="363750" y="3390200"/>
            <a:ext cx="7791600" cy="10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Représente un patron pour la classe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Classe abstraite</a:t>
            </a:r>
            <a:endParaRPr/>
          </a:p>
        </p:txBody>
      </p:sp>
      <p:sp>
        <p:nvSpPr>
          <p:cNvPr id="188" name="Google Shape;188;p34"/>
          <p:cNvSpPr txBox="1"/>
          <p:nvPr>
            <p:ph idx="1" type="body"/>
          </p:nvPr>
        </p:nvSpPr>
        <p:spPr>
          <a:xfrm>
            <a:off x="311700" y="1152475"/>
            <a:ext cx="42603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abstract 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Living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abstract void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live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die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System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"I die"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34"/>
          <p:cNvSpPr txBox="1"/>
          <p:nvPr/>
        </p:nvSpPr>
        <p:spPr>
          <a:xfrm>
            <a:off x="4496025" y="1152475"/>
            <a:ext cx="3303000" cy="14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Animal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extends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Living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fr" sz="1100">
                <a:solidFill>
                  <a:srgbClr val="6C71C4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b="1" sz="1100">
              <a:solidFill>
                <a:srgbClr val="6C71C4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100">
                <a:solidFill>
                  <a:srgbClr val="6C71C4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live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90" name="Google Shape;190;p34"/>
          <p:cNvSpPr txBox="1"/>
          <p:nvPr/>
        </p:nvSpPr>
        <p:spPr>
          <a:xfrm>
            <a:off x="311700" y="2677250"/>
            <a:ext cx="7698000" cy="14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Proxima Nova"/>
                <a:ea typeface="Proxima Nova"/>
                <a:cs typeface="Proxima Nova"/>
                <a:sym typeface="Proxima Nova"/>
              </a:rPr>
              <a:t>Plus fort qu’une interface dans la sémantique, mais assez proche en pratique (différence sur les champs)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Polymorphisme</a:t>
            </a:r>
            <a:endParaRPr/>
          </a:p>
        </p:txBody>
      </p:sp>
      <p:sp>
        <p:nvSpPr>
          <p:cNvPr id="196" name="Google Shape;196;p35"/>
          <p:cNvSpPr txBox="1"/>
          <p:nvPr>
            <p:ph idx="1" type="body"/>
          </p:nvPr>
        </p:nvSpPr>
        <p:spPr>
          <a:xfrm>
            <a:off x="4657200" y="1152475"/>
            <a:ext cx="4175100" cy="249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Child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new </a:t>
            </a:r>
            <a:r>
              <a:rPr lang="fr" sz="1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Child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action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Child action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Parent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q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new </a:t>
            </a:r>
            <a:r>
              <a:rPr lang="fr" sz="1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Parent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q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action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Parent action</a:t>
            </a:r>
            <a:endParaRPr sz="1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sp>
        <p:nvSpPr>
          <p:cNvPr id="197" name="Google Shape;197;p35"/>
          <p:cNvSpPr txBox="1"/>
          <p:nvPr/>
        </p:nvSpPr>
        <p:spPr>
          <a:xfrm>
            <a:off x="159300" y="1152475"/>
            <a:ext cx="4364100" cy="24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Parent 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public </a:t>
            </a: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2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action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System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2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2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"Parent action"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Child </a:t>
            </a: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extends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Parent 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public </a:t>
            </a:r>
            <a:r>
              <a:rPr lang="fr" sz="12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2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action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2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System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2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2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2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"Child action"</a:t>
            </a: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0088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8" name="Google Shape;198;p35"/>
          <p:cNvSpPr txBox="1"/>
          <p:nvPr/>
        </p:nvSpPr>
        <p:spPr>
          <a:xfrm>
            <a:off x="298275" y="3790325"/>
            <a:ext cx="8308200" cy="9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Transtypage</a:t>
            </a:r>
            <a:endParaRPr/>
          </a:p>
        </p:txBody>
      </p:sp>
      <p:sp>
        <p:nvSpPr>
          <p:cNvPr id="204" name="Google Shape;204;p36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" sz="16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Child </a:t>
            </a:r>
            <a:r>
              <a:rPr lang="fr" sz="16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c </a:t>
            </a:r>
            <a:r>
              <a:rPr lang="fr" sz="16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(</a:t>
            </a:r>
            <a:r>
              <a:rPr lang="fr" sz="16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Child</a:t>
            </a:r>
            <a:r>
              <a:rPr lang="fr" sz="16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fr" sz="16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fr" sz="16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2300"/>
          </a:p>
        </p:txBody>
      </p:sp>
      <p:sp>
        <p:nvSpPr>
          <p:cNvPr id="205" name="Google Shape;205;p36"/>
          <p:cNvSpPr txBox="1"/>
          <p:nvPr/>
        </p:nvSpPr>
        <p:spPr>
          <a:xfrm>
            <a:off x="4750650" y="1152475"/>
            <a:ext cx="37977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06" name="Google Shape;20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1463" y="1152525"/>
            <a:ext cx="4029075" cy="283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Liaison dynamique: type déclaré/effectif</a:t>
            </a:r>
            <a:endParaRPr/>
          </a:p>
        </p:txBody>
      </p:sp>
      <p:sp>
        <p:nvSpPr>
          <p:cNvPr id="212" name="Google Shape;212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Parent </a:t>
            </a:r>
            <a:r>
              <a:rPr lang="fr" sz="19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p </a:t>
            </a:r>
            <a:r>
              <a:rPr lang="fr" sz="19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9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new </a:t>
            </a:r>
            <a:r>
              <a:rPr lang="fr" sz="19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Child</a:t>
            </a:r>
            <a:r>
              <a:rPr lang="fr" sz="19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 </a:t>
            </a:r>
            <a:r>
              <a:rPr i="1" lang="fr" sz="16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Effectif: Child, Déclaré: Parent</a:t>
            </a:r>
            <a:endParaRPr sz="19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Parent </a:t>
            </a:r>
            <a:r>
              <a:rPr lang="fr" sz="19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q </a:t>
            </a:r>
            <a:r>
              <a:rPr lang="fr" sz="19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9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new </a:t>
            </a:r>
            <a:r>
              <a:rPr lang="fr" sz="19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Parent</a:t>
            </a:r>
            <a:r>
              <a:rPr lang="fr" sz="19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(); </a:t>
            </a:r>
            <a:r>
              <a:rPr i="1" lang="fr" sz="16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Effectif: Parent, Déclaré: Parent</a:t>
            </a:r>
            <a:endParaRPr i="1" sz="16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8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Visibilité / Static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Package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Static/∅</a:t>
            </a:r>
            <a:endParaRPr/>
          </a:p>
        </p:txBody>
      </p:sp>
      <p:sp>
        <p:nvSpPr>
          <p:cNvPr id="223" name="Google Shape;223;p39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Main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public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static void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[] args)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contenu</a:t>
            </a:r>
            <a:endParaRPr sz="1100">
              <a:solidFill>
                <a:srgbClr val="CB4B16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1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39"/>
          <p:cNvSpPr txBox="1"/>
          <p:nvPr/>
        </p:nvSpPr>
        <p:spPr>
          <a:xfrm>
            <a:off x="4572000" y="1152475"/>
            <a:ext cx="3754500" cy="31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Main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11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yes 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11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System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11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1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11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"Yes"</a:t>
            </a: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1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Visibilité</a:t>
            </a:r>
            <a:endParaRPr/>
          </a:p>
        </p:txBody>
      </p:sp>
      <p:sp>
        <p:nvSpPr>
          <p:cNvPr id="230" name="Google Shape;230;p40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public </a:t>
            </a:r>
            <a:r>
              <a:rPr lang="fr" sz="19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9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lang="fr" sz="19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{}</a:t>
            </a:r>
            <a:endParaRPr sz="19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private </a:t>
            </a:r>
            <a:r>
              <a:rPr lang="fr" sz="19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9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lang="fr" sz="19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{}</a:t>
            </a:r>
            <a:endParaRPr sz="19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protected </a:t>
            </a:r>
            <a:r>
              <a:rPr lang="fr" sz="19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9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c </a:t>
            </a:r>
            <a:r>
              <a:rPr lang="fr" sz="19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{}</a:t>
            </a:r>
            <a:endParaRPr sz="19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9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d </a:t>
            </a:r>
            <a:r>
              <a:rPr lang="fr" sz="19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() {}</a:t>
            </a:r>
            <a:endParaRPr sz="19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</p:txBody>
      </p:sp>
      <p:sp>
        <p:nvSpPr>
          <p:cNvPr id="231" name="Google Shape;231;p40"/>
          <p:cNvSpPr txBox="1"/>
          <p:nvPr/>
        </p:nvSpPr>
        <p:spPr>
          <a:xfrm>
            <a:off x="4572000" y="1152475"/>
            <a:ext cx="4204200" cy="32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public </a:t>
            </a:r>
            <a:r>
              <a:rPr lang="fr" sz="18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8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lang="fr" sz="18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8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18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lang="fr" sz="18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{}</a:t>
            </a:r>
            <a:endParaRPr sz="18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1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Structures de données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Java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fr">
                <a:solidFill>
                  <a:srgbClr val="000000"/>
                </a:solidFill>
              </a:rPr>
              <a:t>Développé par Sun Microsystem (racheté par Oracle) en 1995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fr">
                <a:solidFill>
                  <a:srgbClr val="000000"/>
                </a:solidFill>
              </a:rPr>
              <a:t>Appartient à son propre écosystème logiciel (JVM)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fr">
                <a:solidFill>
                  <a:srgbClr val="000000"/>
                </a:solidFill>
              </a:rPr>
              <a:t>Langage orienté objet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fr">
                <a:solidFill>
                  <a:srgbClr val="000000"/>
                </a:solidFill>
              </a:rPr>
              <a:t>Verbeux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Bibliothèque standard</a:t>
            </a:r>
            <a:endParaRPr/>
          </a:p>
        </p:txBody>
      </p:sp>
      <p:sp>
        <p:nvSpPr>
          <p:cNvPr id="242" name="Google Shape;242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43" name="Google Shape;243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2475"/>
            <a:ext cx="9144000" cy="392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43"/>
          <p:cNvPicPr preferRelativeResize="0"/>
          <p:nvPr/>
        </p:nvPicPr>
        <p:blipFill rotWithShape="1">
          <a:blip r:embed="rId3">
            <a:alphaModFix/>
          </a:blip>
          <a:srcRect b="0" l="0" r="25876" t="0"/>
          <a:stretch/>
        </p:blipFill>
        <p:spPr>
          <a:xfrm>
            <a:off x="468021" y="0"/>
            <a:ext cx="8441754" cy="4889449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Collections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Tables</a:t>
            </a:r>
            <a:endParaRPr/>
          </a:p>
        </p:txBody>
      </p:sp>
      <p:pic>
        <p:nvPicPr>
          <p:cNvPr id="255" name="Google Shape;255;p44"/>
          <p:cNvPicPr preferRelativeResize="0"/>
          <p:nvPr/>
        </p:nvPicPr>
        <p:blipFill rotWithShape="1">
          <a:blip r:embed="rId3">
            <a:alphaModFix/>
          </a:blip>
          <a:srcRect b="0" l="76747" r="0" t="29676"/>
          <a:stretch/>
        </p:blipFill>
        <p:spPr>
          <a:xfrm>
            <a:off x="2865974" y="581175"/>
            <a:ext cx="3412051" cy="443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5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Exceptions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Exceptions et erreurs</a:t>
            </a:r>
            <a:endParaRPr/>
          </a:p>
        </p:txBody>
      </p:sp>
      <p:sp>
        <p:nvSpPr>
          <p:cNvPr id="266" name="Google Shape;266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67" name="Google Shape;267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4200" y="1152476"/>
            <a:ext cx="5035600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Créer une exception</a:t>
            </a:r>
            <a:endParaRPr/>
          </a:p>
        </p:txBody>
      </p:sp>
      <p:sp>
        <p:nvSpPr>
          <p:cNvPr id="273" name="Google Shape;273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Try/catch/finally</a:t>
            </a:r>
            <a:endParaRPr/>
          </a:p>
        </p:txBody>
      </p:sp>
      <p:sp>
        <p:nvSpPr>
          <p:cNvPr id="279" name="Google Shape;279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9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Avancé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Lambdas / SAM</a:t>
            </a:r>
            <a:endParaRPr/>
          </a:p>
        </p:txBody>
      </p:sp>
      <p:sp>
        <p:nvSpPr>
          <p:cNvPr id="290" name="Google Shape;290;p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1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Génériques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Basiques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Utilisation</a:t>
            </a:r>
            <a:endParaRPr/>
          </a:p>
        </p:txBody>
      </p:sp>
      <p:sp>
        <p:nvSpPr>
          <p:cNvPr id="301" name="Google Shape;301;p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Covariance/contravariance</a:t>
            </a:r>
            <a:endParaRPr/>
          </a:p>
        </p:txBody>
      </p:sp>
      <p:sp>
        <p:nvSpPr>
          <p:cNvPr id="307" name="Google Shape;307;p5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4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Programmation parallèle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Thread</a:t>
            </a:r>
            <a:endParaRPr/>
          </a:p>
        </p:txBody>
      </p:sp>
      <p:sp>
        <p:nvSpPr>
          <p:cNvPr id="318" name="Google Shape;318;p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Synchronized</a:t>
            </a:r>
            <a:endParaRPr/>
          </a:p>
        </p:txBody>
      </p:sp>
      <p:sp>
        <p:nvSpPr>
          <p:cNvPr id="324" name="Google Shape;324;p5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Volatile</a:t>
            </a:r>
            <a:endParaRPr/>
          </a:p>
        </p:txBody>
      </p:sp>
      <p:sp>
        <p:nvSpPr>
          <p:cNvPr id="330" name="Google Shape;330;p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8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Première approche de l’orienté objet / génie logiciel 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Des principes</a:t>
            </a:r>
            <a:endParaRPr/>
          </a:p>
        </p:txBody>
      </p:sp>
      <p:sp>
        <p:nvSpPr>
          <p:cNvPr id="341" name="Google Shape;341;p5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Abstraction</a:t>
            </a:r>
            <a:endParaRPr/>
          </a:p>
        </p:txBody>
      </p:sp>
      <p:sp>
        <p:nvSpPr>
          <p:cNvPr id="347" name="Google Shape;347;p6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DRY</a:t>
            </a:r>
            <a:endParaRPr/>
          </a:p>
        </p:txBody>
      </p:sp>
      <p:sp>
        <p:nvSpPr>
          <p:cNvPr id="353" name="Google Shape;353;p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Don’t Repeat Yourself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SOLID</a:t>
            </a:r>
            <a:endParaRPr/>
          </a:p>
        </p:txBody>
      </p:sp>
      <p:sp>
        <p:nvSpPr>
          <p:cNvPr id="359" name="Google Shape;359;p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KISS</a:t>
            </a:r>
            <a:endParaRPr/>
          </a:p>
        </p:txBody>
      </p:sp>
      <p:sp>
        <p:nvSpPr>
          <p:cNvPr id="365" name="Google Shape;365;p6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6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Loi de Déméter</a:t>
            </a:r>
            <a:endParaRPr/>
          </a:p>
        </p:txBody>
      </p:sp>
      <p:sp>
        <p:nvSpPr>
          <p:cNvPr id="371" name="Google Shape;371;p6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65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Outils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Gradle</a:t>
            </a:r>
            <a:endParaRPr/>
          </a:p>
        </p:txBody>
      </p:sp>
      <p:sp>
        <p:nvSpPr>
          <p:cNvPr id="382" name="Google Shape;382;p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Maven</a:t>
            </a:r>
            <a:endParaRPr/>
          </a:p>
        </p:txBody>
      </p:sp>
      <p:sp>
        <p:nvSpPr>
          <p:cNvPr id="388" name="Google Shape;388;p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68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Vers d’autres langages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Kotlin</a:t>
            </a:r>
            <a:endParaRPr/>
          </a:p>
        </p:txBody>
      </p:sp>
      <p:sp>
        <p:nvSpPr>
          <p:cNvPr id="399" name="Google Shape;399;p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7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Scala</a:t>
            </a:r>
            <a:endParaRPr/>
          </a:p>
        </p:txBody>
      </p:sp>
      <p:sp>
        <p:nvSpPr>
          <p:cNvPr id="405" name="Google Shape;405;p7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Hello World !</a:t>
            </a:r>
            <a:endParaRPr/>
          </a:p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2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Main </a:t>
            </a: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2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2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public </a:t>
            </a:r>
            <a:r>
              <a:rPr lang="fr" sz="2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static void </a:t>
            </a:r>
            <a:r>
              <a:rPr lang="fr" sz="2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2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[] args) {</a:t>
            </a:r>
            <a:endParaRPr sz="2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2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System</a:t>
            </a: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i="1" lang="fr" sz="2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24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println</a:t>
            </a: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24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"Hello World!"</a:t>
            </a: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2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2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4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3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Variables et types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Variables locales</a:t>
            </a:r>
            <a:endParaRPr/>
          </a:p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class </a:t>
            </a:r>
            <a:r>
              <a:rPr lang="fr" sz="23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Main </a:t>
            </a: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2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i="1" lang="fr" sz="23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i n'existe pas non plus ici</a:t>
            </a:r>
            <a:endParaRPr i="1" sz="23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3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23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public </a:t>
            </a:r>
            <a:r>
              <a:rPr lang="fr" sz="23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static void </a:t>
            </a:r>
            <a:r>
              <a:rPr lang="fr" sz="2300">
                <a:solidFill>
                  <a:srgbClr val="B58900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fr" sz="23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[] args) {</a:t>
            </a:r>
            <a:endParaRPr sz="2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i="1" lang="fr" sz="23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i n'existe pas</a:t>
            </a:r>
            <a:endParaRPr i="1" sz="23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3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23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23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23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ici existe</a:t>
            </a:r>
            <a:endParaRPr i="1" sz="23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3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fr" sz="23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23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23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change la valeur</a:t>
            </a:r>
            <a:endParaRPr i="1" sz="23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       int </a:t>
            </a:r>
            <a:r>
              <a:rPr lang="fr" sz="23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23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déjà défini</a:t>
            </a:r>
            <a:endParaRPr i="1" sz="23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23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300">
              <a:solidFill>
                <a:srgbClr val="657B8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Types primitifs</a:t>
            </a:r>
            <a:endParaRPr/>
          </a:p>
        </p:txBody>
      </p:sp>
      <p:sp>
        <p:nvSpPr>
          <p:cNvPr id="100" name="Google Shape;10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boolean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b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booléen true or false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byte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o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-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1 octet, [-128, 127]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char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c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'b'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2 octets Unicode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short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sh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2 octets, [-32 768, 32 767]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2000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4 octets, [-2 147 483 648, 2 147 483 647]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long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j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8 octets, [-9 223 372 036 854 775 808, 9 223 372 036 854 775 807]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float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f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1.0f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4 octets, [-1.40239846E-45, 3.40282347E38]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859900"/>
                </a:solidFill>
                <a:latin typeface="Courier New"/>
                <a:ea typeface="Courier New"/>
                <a:cs typeface="Courier New"/>
                <a:sym typeface="Courier New"/>
              </a:rPr>
              <a:t>double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d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D33682"/>
                </a:solidFill>
                <a:latin typeface="Courier New"/>
                <a:ea typeface="Courier New"/>
                <a:cs typeface="Courier New"/>
                <a:sym typeface="Courier New"/>
              </a:rPr>
              <a:t>2.0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8 octets, [4.9406564584124654E-324, 1.797693134862316E308]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String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s 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lang="fr" sz="1400">
                <a:solidFill>
                  <a:srgbClr val="2AA198"/>
                </a:solidFill>
                <a:latin typeface="Courier New"/>
                <a:ea typeface="Courier New"/>
                <a:cs typeface="Courier New"/>
                <a:sym typeface="Courier New"/>
              </a:rPr>
              <a:t>"allo"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pas tout à fait primitif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rgbClr val="CB4B16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fr" sz="1400">
                <a:solidFill>
                  <a:srgbClr val="268BD2"/>
                </a:solidFill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fr" sz="1400">
                <a:solidFill>
                  <a:srgbClr val="657B83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i="1" lang="fr" sz="1400">
                <a:solidFill>
                  <a:srgbClr val="93A1A1"/>
                </a:solidFill>
                <a:latin typeface="Courier New"/>
                <a:ea typeface="Courier New"/>
                <a:cs typeface="Courier New"/>
                <a:sym typeface="Courier New"/>
              </a:rPr>
              <a:t>// utilisé pour les méthodes ne renvoyant rien</a:t>
            </a:r>
            <a:endParaRPr i="1" sz="1400">
              <a:solidFill>
                <a:srgbClr val="93A1A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599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