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Proxima Nova"/>
      <p:regular r:id="rId31"/>
      <p:bold r:id="rId32"/>
      <p:italic r:id="rId33"/>
      <p:boldItalic r:id="rId34"/>
    </p:embeddedFont>
    <p:embeddedFont>
      <p:font typeface="Alfa Slab One"/>
      <p:regular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roximaNova-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ProximaNova-italic.fntdata"/><Relationship Id="rId10" Type="http://schemas.openxmlformats.org/officeDocument/2006/relationships/slide" Target="slides/slide5.xml"/><Relationship Id="rId32" Type="http://schemas.openxmlformats.org/officeDocument/2006/relationships/font" Target="fonts/ProximaNova-bold.fntdata"/><Relationship Id="rId13" Type="http://schemas.openxmlformats.org/officeDocument/2006/relationships/slide" Target="slides/slide8.xml"/><Relationship Id="rId35" Type="http://schemas.openxmlformats.org/officeDocument/2006/relationships/font" Target="fonts/AlfaSlabOne-regular.fntdata"/><Relationship Id="rId12" Type="http://schemas.openxmlformats.org/officeDocument/2006/relationships/slide" Target="slides/slide7.xml"/><Relationship Id="rId34" Type="http://schemas.openxmlformats.org/officeDocument/2006/relationships/font" Target="fonts/ProximaNova-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f5c94cb6b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f5c94cb6b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a9c8d27191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a9c8d27191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a9c8d27191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a9c8d27191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a9c8d27191_3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a9c8d27191_3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a9c8d27191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a9c8d27191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a9c8d27191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a9c8d27191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a9c8d27191_3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a9c8d27191_3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a9c8d27191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a9c8d27191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a9c8d27191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a9c8d27191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a9c8d27191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a9c8d27191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a9c8d27191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a9c8d27191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a9c8d27191_3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a9c8d27191_3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f5e48510a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f5e48510a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f5e48510a1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f5e48510a1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f5e48510a1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f5e48510a1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f5e48510a1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f5e48510a1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f5e48510a1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f5e48510a1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f5d04c3fc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f5d04c3fc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a9c8d27191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a9c8d27191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a9c8d27191_3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a9c8d27191_3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a9c8d27191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a9c8d27191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a9c8d27191_3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a9c8d27191_3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a9c8d27191_3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a9c8d27191_3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a9c8d27191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a9c8d27191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16.png"/><Relationship Id="rId5"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10.png"/><Relationship Id="rId5"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hyperlink" Target="https://gitignore.io" TargetMode="Externa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learngitbranching.js.org/" TargetMode="External"/><Relationship Id="rId4" Type="http://schemas.openxmlformats.org/officeDocument/2006/relationships/hyperlink" Target="https://gitexercises.fracz.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ohshitgit.com/" TargetMode="External"/><Relationship Id="rId4" Type="http://schemas.openxmlformats.org/officeDocument/2006/relationships/hyperlink" Target="https://education.github.com/git-cheat-sheet-education.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7.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s://gitforwindows.org/" TargetMode="Externa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47300" y="263575"/>
            <a:ext cx="8520600" cy="1278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t>GIT</a:t>
            </a:r>
            <a:endParaRPr/>
          </a:p>
        </p:txBody>
      </p:sp>
      <p:pic>
        <p:nvPicPr>
          <p:cNvPr id="57" name="Google Shape;57;p13"/>
          <p:cNvPicPr preferRelativeResize="0"/>
          <p:nvPr/>
        </p:nvPicPr>
        <p:blipFill>
          <a:blip r:embed="rId3">
            <a:alphaModFix/>
          </a:blip>
          <a:stretch>
            <a:fillRect/>
          </a:stretch>
        </p:blipFill>
        <p:spPr>
          <a:xfrm>
            <a:off x="2628825" y="1911625"/>
            <a:ext cx="3957525" cy="3058101"/>
          </a:xfrm>
          <a:prstGeom prst="rect">
            <a:avLst/>
          </a:prstGeom>
          <a:noFill/>
          <a:ln>
            <a:noFill/>
          </a:ln>
        </p:spPr>
      </p:pic>
      <p:pic>
        <p:nvPicPr>
          <p:cNvPr id="58" name="Google Shape;58;p13"/>
          <p:cNvPicPr preferRelativeResize="0"/>
          <p:nvPr/>
        </p:nvPicPr>
        <p:blipFill>
          <a:blip r:embed="rId4">
            <a:alphaModFix/>
          </a:blip>
          <a:stretch>
            <a:fillRect/>
          </a:stretch>
        </p:blipFill>
        <p:spPr>
          <a:xfrm>
            <a:off x="788948" y="220111"/>
            <a:ext cx="1952675" cy="1952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Ça se complique...</a:t>
            </a:r>
            <a:endParaRPr/>
          </a:p>
        </p:txBody>
      </p:sp>
      <p:sp>
        <p:nvSpPr>
          <p:cNvPr id="117" name="Google Shape;117;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18" name="Google Shape;118;p22"/>
          <p:cNvPicPr preferRelativeResize="0"/>
          <p:nvPr/>
        </p:nvPicPr>
        <p:blipFill>
          <a:blip r:embed="rId3">
            <a:alphaModFix/>
          </a:blip>
          <a:stretch>
            <a:fillRect/>
          </a:stretch>
        </p:blipFill>
        <p:spPr>
          <a:xfrm>
            <a:off x="5514975" y="0"/>
            <a:ext cx="3629025"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Naviguer entre différentes versions</a:t>
            </a:r>
            <a:endParaRPr/>
          </a:p>
        </p:txBody>
      </p:sp>
      <p:sp>
        <p:nvSpPr>
          <p:cNvPr id="124" name="Google Shape;124;p23"/>
          <p:cNvSpPr txBox="1"/>
          <p:nvPr>
            <p:ph idx="1" type="body"/>
          </p:nvPr>
        </p:nvSpPr>
        <p:spPr>
          <a:xfrm>
            <a:off x="4957775" y="12718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HEAD : dernier commit sur la branche actuelle</a:t>
            </a:r>
            <a:endParaRPr/>
          </a:p>
          <a:p>
            <a:pPr indent="0" lvl="0" marL="0" rtl="0" algn="l">
              <a:spcBef>
                <a:spcPts val="1600"/>
              </a:spcBef>
              <a:spcAft>
                <a:spcPts val="0"/>
              </a:spcAft>
              <a:buNone/>
            </a:pPr>
            <a:r>
              <a:rPr lang="fr"/>
              <a:t>HEAD^ : avant-dernier commit</a:t>
            </a:r>
            <a:endParaRPr/>
          </a:p>
          <a:p>
            <a:pPr indent="0" lvl="0" marL="0" rtl="0" algn="l">
              <a:spcBef>
                <a:spcPts val="1600"/>
              </a:spcBef>
              <a:spcAft>
                <a:spcPts val="0"/>
              </a:spcAft>
              <a:buNone/>
            </a:pPr>
            <a:r>
              <a:rPr lang="fr"/>
              <a:t>HEAD^^ : antépénultième commit</a:t>
            </a:r>
            <a:endParaRPr/>
          </a:p>
          <a:p>
            <a:pPr indent="0" lvl="0" marL="0" rtl="0" algn="l">
              <a:spcBef>
                <a:spcPts val="1600"/>
              </a:spcBef>
              <a:spcAft>
                <a:spcPts val="0"/>
              </a:spcAft>
              <a:buNone/>
            </a:pPr>
            <a:r>
              <a:rPr lang="fr"/>
              <a:t>HEAD~2 : antépénultième commit</a:t>
            </a:r>
            <a:endParaRPr/>
          </a:p>
          <a:p>
            <a:pPr indent="0" lvl="0" marL="0" rtl="0" algn="l">
              <a:spcBef>
                <a:spcPts val="1600"/>
              </a:spcBef>
              <a:spcAft>
                <a:spcPts val="1600"/>
              </a:spcAft>
              <a:buNone/>
            </a:pPr>
            <a:r>
              <a:rPr lang="fr"/>
              <a:t>donc HEAD~4 = HEAD^^^^</a:t>
            </a:r>
            <a:endParaRPr/>
          </a:p>
        </p:txBody>
      </p:sp>
      <p:sp>
        <p:nvSpPr>
          <p:cNvPr id="125" name="Google Shape;125;p23"/>
          <p:cNvSpPr txBox="1"/>
          <p:nvPr>
            <p:ph idx="1" type="body"/>
          </p:nvPr>
        </p:nvSpPr>
        <p:spPr>
          <a:xfrm>
            <a:off x="238800" y="1271875"/>
            <a:ext cx="4482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latin typeface="Courier New"/>
                <a:ea typeface="Courier New"/>
                <a:cs typeface="Courier New"/>
                <a:sym typeface="Courier New"/>
              </a:rPr>
              <a:t>git checkout &lt;branche/id commit/HEAD...&gt;</a:t>
            </a:r>
            <a:endParaRPr>
              <a:latin typeface="Courier New"/>
              <a:ea typeface="Courier New"/>
              <a:cs typeface="Courier New"/>
              <a:sym typeface="Courier New"/>
            </a:endParaRPr>
          </a:p>
          <a:p>
            <a:pPr indent="0" lvl="0" marL="0" rtl="0" algn="l">
              <a:spcBef>
                <a:spcPts val="1600"/>
              </a:spcBef>
              <a:spcAft>
                <a:spcPts val="1600"/>
              </a:spcAft>
              <a:buNone/>
            </a:pPr>
            <a:r>
              <a:rPr lang="fr">
                <a:latin typeface="Courier New"/>
                <a:ea typeface="Courier New"/>
                <a:cs typeface="Courier New"/>
                <a:sym typeface="Courier New"/>
              </a:rPr>
              <a:t>git diff &lt;commit1&gt; &lt;commit2&gt;</a:t>
            </a:r>
            <a:endParaRPr>
              <a:latin typeface="Courier New"/>
              <a:ea typeface="Courier New"/>
              <a:cs typeface="Courier New"/>
              <a:sym typeface="Courier New"/>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4"/>
          <p:cNvSpPr txBox="1"/>
          <p:nvPr>
            <p:ph type="title"/>
          </p:nvPr>
        </p:nvSpPr>
        <p:spPr>
          <a:xfrm>
            <a:off x="201500" y="2721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Commandes git</a:t>
            </a:r>
            <a:endParaRPr/>
          </a:p>
        </p:txBody>
      </p:sp>
      <p:sp>
        <p:nvSpPr>
          <p:cNvPr id="131" name="Google Shape;131;p24"/>
          <p:cNvSpPr txBox="1"/>
          <p:nvPr>
            <p:ph idx="1" type="body"/>
          </p:nvPr>
        </p:nvSpPr>
        <p:spPr>
          <a:xfrm>
            <a:off x="293325" y="844875"/>
            <a:ext cx="3999900" cy="4224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fr"/>
              <a:t>La base</a:t>
            </a:r>
            <a:endParaRPr b="1"/>
          </a:p>
          <a:p>
            <a:pPr indent="-317500" lvl="0" marL="457200" rtl="0" algn="l">
              <a:lnSpc>
                <a:spcPct val="100000"/>
              </a:lnSpc>
              <a:spcBef>
                <a:spcPts val="1600"/>
              </a:spcBef>
              <a:spcAft>
                <a:spcPts val="0"/>
              </a:spcAft>
              <a:buSzPts val="1400"/>
              <a:buChar char="●"/>
            </a:pPr>
            <a:r>
              <a:rPr lang="fr"/>
              <a:t>git init</a:t>
            </a:r>
            <a:endParaRPr/>
          </a:p>
          <a:p>
            <a:pPr indent="-317500" lvl="0" marL="457200" rtl="0" algn="l">
              <a:lnSpc>
                <a:spcPct val="100000"/>
              </a:lnSpc>
              <a:spcBef>
                <a:spcPts val="0"/>
              </a:spcBef>
              <a:spcAft>
                <a:spcPts val="0"/>
              </a:spcAft>
              <a:buSzPts val="1400"/>
              <a:buChar char="●"/>
            </a:pPr>
            <a:r>
              <a:rPr lang="fr"/>
              <a:t>git clone</a:t>
            </a:r>
            <a:endParaRPr/>
          </a:p>
          <a:p>
            <a:pPr indent="-317500" lvl="0" marL="457200" rtl="0" algn="l">
              <a:lnSpc>
                <a:spcPct val="100000"/>
              </a:lnSpc>
              <a:spcBef>
                <a:spcPts val="0"/>
              </a:spcBef>
              <a:spcAft>
                <a:spcPts val="0"/>
              </a:spcAft>
              <a:buSzPts val="1400"/>
              <a:buChar char="●"/>
            </a:pPr>
            <a:r>
              <a:rPr lang="fr"/>
              <a:t>git add &lt;files&gt;</a:t>
            </a:r>
            <a:endParaRPr/>
          </a:p>
          <a:p>
            <a:pPr indent="-317500" lvl="0" marL="457200" rtl="0" algn="l">
              <a:lnSpc>
                <a:spcPct val="100000"/>
              </a:lnSpc>
              <a:spcBef>
                <a:spcPts val="0"/>
              </a:spcBef>
              <a:spcAft>
                <a:spcPts val="0"/>
              </a:spcAft>
              <a:buSzPts val="1400"/>
              <a:buChar char="●"/>
            </a:pPr>
            <a:r>
              <a:rPr lang="fr"/>
              <a:t>git rm &lt;files&gt;</a:t>
            </a:r>
            <a:endParaRPr/>
          </a:p>
          <a:p>
            <a:pPr indent="-317500" lvl="0" marL="457200" rtl="0" algn="l">
              <a:lnSpc>
                <a:spcPct val="100000"/>
              </a:lnSpc>
              <a:spcBef>
                <a:spcPts val="0"/>
              </a:spcBef>
              <a:spcAft>
                <a:spcPts val="0"/>
              </a:spcAft>
              <a:buSzPts val="1400"/>
              <a:buChar char="●"/>
            </a:pPr>
            <a:r>
              <a:rPr lang="fr"/>
              <a:t>git commit -am “le message”</a:t>
            </a:r>
            <a:endParaRPr/>
          </a:p>
          <a:p>
            <a:pPr indent="-317500" lvl="0" marL="457200" rtl="0" algn="l">
              <a:lnSpc>
                <a:spcPct val="100000"/>
              </a:lnSpc>
              <a:spcBef>
                <a:spcPts val="0"/>
              </a:spcBef>
              <a:spcAft>
                <a:spcPts val="0"/>
              </a:spcAft>
              <a:buSzPts val="1400"/>
              <a:buChar char="●"/>
            </a:pPr>
            <a:r>
              <a:rPr lang="fr"/>
              <a:t>git pull</a:t>
            </a:r>
            <a:endParaRPr/>
          </a:p>
          <a:p>
            <a:pPr indent="-317500" lvl="0" marL="457200" rtl="0" algn="l">
              <a:lnSpc>
                <a:spcPct val="100000"/>
              </a:lnSpc>
              <a:spcBef>
                <a:spcPts val="0"/>
              </a:spcBef>
              <a:spcAft>
                <a:spcPts val="0"/>
              </a:spcAft>
              <a:buSzPts val="1400"/>
              <a:buChar char="●"/>
            </a:pPr>
            <a:r>
              <a:rPr lang="fr"/>
              <a:t>git push</a:t>
            </a:r>
            <a:endParaRPr/>
          </a:p>
          <a:p>
            <a:pPr indent="-317500" lvl="0" marL="457200" rtl="0" algn="l">
              <a:lnSpc>
                <a:spcPct val="100000"/>
              </a:lnSpc>
              <a:spcBef>
                <a:spcPts val="0"/>
              </a:spcBef>
              <a:spcAft>
                <a:spcPts val="0"/>
              </a:spcAft>
              <a:buSzPts val="1400"/>
              <a:buChar char="●"/>
            </a:pPr>
            <a:r>
              <a:rPr lang="fr"/>
              <a:t>git branch &lt;branch&gt;</a:t>
            </a:r>
            <a:endParaRPr/>
          </a:p>
          <a:p>
            <a:pPr indent="-317500" lvl="0" marL="457200" rtl="0" algn="l">
              <a:lnSpc>
                <a:spcPct val="100000"/>
              </a:lnSpc>
              <a:spcBef>
                <a:spcPts val="0"/>
              </a:spcBef>
              <a:spcAft>
                <a:spcPts val="0"/>
              </a:spcAft>
              <a:buSzPts val="1400"/>
              <a:buChar char="●"/>
            </a:pPr>
            <a:r>
              <a:rPr lang="fr"/>
              <a:t>git checkout &lt;branch&gt;</a:t>
            </a:r>
            <a:endParaRPr/>
          </a:p>
          <a:p>
            <a:pPr indent="-317500" lvl="0" marL="457200" rtl="0" algn="l">
              <a:lnSpc>
                <a:spcPct val="100000"/>
              </a:lnSpc>
              <a:spcBef>
                <a:spcPts val="0"/>
              </a:spcBef>
              <a:spcAft>
                <a:spcPts val="0"/>
              </a:spcAft>
              <a:buSzPts val="1400"/>
              <a:buChar char="●"/>
            </a:pPr>
            <a:r>
              <a:rPr lang="fr"/>
              <a:t>git log</a:t>
            </a:r>
            <a:endParaRPr/>
          </a:p>
          <a:p>
            <a:pPr indent="-317500" lvl="0" marL="457200" rtl="0" algn="l">
              <a:lnSpc>
                <a:spcPct val="100000"/>
              </a:lnSpc>
              <a:spcBef>
                <a:spcPts val="0"/>
              </a:spcBef>
              <a:spcAft>
                <a:spcPts val="0"/>
              </a:spcAft>
              <a:buSzPts val="1400"/>
              <a:buChar char="●"/>
            </a:pPr>
            <a:r>
              <a:rPr lang="fr"/>
              <a:t>git status</a:t>
            </a:r>
            <a:endParaRPr/>
          </a:p>
          <a:p>
            <a:pPr indent="0" lvl="0" marL="0" rtl="0" algn="l">
              <a:lnSpc>
                <a:spcPct val="100000"/>
              </a:lnSpc>
              <a:spcBef>
                <a:spcPts val="1600"/>
              </a:spcBef>
              <a:spcAft>
                <a:spcPts val="0"/>
              </a:spcAft>
              <a:buNone/>
            </a:pPr>
            <a:r>
              <a:rPr b="1" lang="fr"/>
              <a:t>La difficulté</a:t>
            </a:r>
            <a:endParaRPr b="1"/>
          </a:p>
          <a:p>
            <a:pPr indent="-317500" lvl="0" marL="457200" rtl="0" algn="l">
              <a:lnSpc>
                <a:spcPct val="100000"/>
              </a:lnSpc>
              <a:spcBef>
                <a:spcPts val="1600"/>
              </a:spcBef>
              <a:spcAft>
                <a:spcPts val="0"/>
              </a:spcAft>
              <a:buSzPts val="1400"/>
              <a:buChar char="●"/>
            </a:pPr>
            <a:r>
              <a:rPr lang="fr"/>
              <a:t>git merge &lt;branch&gt;</a:t>
            </a:r>
            <a:endParaRPr/>
          </a:p>
          <a:p>
            <a:pPr indent="-317500" lvl="0" marL="457200" rtl="0" algn="l">
              <a:lnSpc>
                <a:spcPct val="100000"/>
              </a:lnSpc>
              <a:spcBef>
                <a:spcPts val="0"/>
              </a:spcBef>
              <a:spcAft>
                <a:spcPts val="0"/>
              </a:spcAft>
              <a:buSzPts val="1400"/>
              <a:buChar char="●"/>
            </a:pPr>
            <a:r>
              <a:rPr lang="fr"/>
              <a:t>git rebase &lt;branch&gt;</a:t>
            </a:r>
            <a:endParaRPr/>
          </a:p>
          <a:p>
            <a:pPr indent="-317500" lvl="0" marL="457200" rtl="0" algn="l">
              <a:lnSpc>
                <a:spcPct val="100000"/>
              </a:lnSpc>
              <a:spcBef>
                <a:spcPts val="0"/>
              </a:spcBef>
              <a:spcAft>
                <a:spcPts val="0"/>
              </a:spcAft>
              <a:buSzPts val="1400"/>
              <a:buChar char="●"/>
            </a:pPr>
            <a:r>
              <a:rPr lang="fr"/>
              <a:t>git stash</a:t>
            </a:r>
            <a:endParaRPr/>
          </a:p>
        </p:txBody>
      </p:sp>
      <p:pic>
        <p:nvPicPr>
          <p:cNvPr id="132" name="Google Shape;132;p24"/>
          <p:cNvPicPr preferRelativeResize="0"/>
          <p:nvPr/>
        </p:nvPicPr>
        <p:blipFill>
          <a:blip r:embed="rId3">
            <a:alphaModFix/>
          </a:blip>
          <a:stretch>
            <a:fillRect/>
          </a:stretch>
        </p:blipFill>
        <p:spPr>
          <a:xfrm>
            <a:off x="3315725" y="178725"/>
            <a:ext cx="5828275" cy="5557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git merge</a:t>
            </a:r>
            <a:endParaRPr/>
          </a:p>
        </p:txBody>
      </p:sp>
      <p:sp>
        <p:nvSpPr>
          <p:cNvPr id="138" name="Google Shape;138;p2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Deux branches à joindre ? trop facile !</a:t>
            </a:r>
            <a:endParaRPr/>
          </a:p>
          <a:p>
            <a:pPr indent="0" lvl="0" marL="0" rtl="0" algn="l">
              <a:spcBef>
                <a:spcPts val="1600"/>
              </a:spcBef>
              <a:spcAft>
                <a:spcPts val="0"/>
              </a:spcAft>
              <a:buNone/>
            </a:pPr>
            <a:r>
              <a:rPr lang="fr"/>
              <a:t>se positionner sur la branche principale puis :</a:t>
            </a:r>
            <a:endParaRPr/>
          </a:p>
          <a:p>
            <a:pPr indent="0" lvl="0" marL="0" rtl="0" algn="ctr">
              <a:spcBef>
                <a:spcPts val="1600"/>
              </a:spcBef>
              <a:spcAft>
                <a:spcPts val="0"/>
              </a:spcAft>
              <a:buNone/>
            </a:pPr>
            <a:r>
              <a:rPr lang="fr">
                <a:latin typeface="Courier New"/>
                <a:ea typeface="Courier New"/>
                <a:cs typeface="Courier New"/>
                <a:sym typeface="Courier New"/>
              </a:rPr>
              <a:t>git merge &lt;branche_à_merge&gt;</a:t>
            </a:r>
            <a:endParaRPr>
              <a:latin typeface="Courier New"/>
              <a:ea typeface="Courier New"/>
              <a:cs typeface="Courier New"/>
              <a:sym typeface="Courier New"/>
            </a:endParaRPr>
          </a:p>
          <a:p>
            <a:pPr indent="0" lvl="0" marL="0" rtl="0" algn="l">
              <a:spcBef>
                <a:spcPts val="1600"/>
              </a:spcBef>
              <a:spcAft>
                <a:spcPts val="0"/>
              </a:spcAft>
              <a:buNone/>
            </a:pPr>
            <a:r>
              <a:rPr lang="fr"/>
              <a:t>Bravo ! vous avez fait la fusion de deux branches</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fr"/>
              <a:t>Si on veut mettre ses changements de côté sans commit, ou si on veut pull alors qu’on a des changements :</a:t>
            </a:r>
            <a:endParaRPr/>
          </a:p>
          <a:p>
            <a:pPr indent="0" lvl="0" marL="0" rtl="0" algn="ctr">
              <a:spcBef>
                <a:spcPts val="1600"/>
              </a:spcBef>
              <a:spcAft>
                <a:spcPts val="0"/>
              </a:spcAft>
              <a:buNone/>
            </a:pPr>
            <a:r>
              <a:rPr lang="fr">
                <a:latin typeface="Courier New"/>
                <a:ea typeface="Courier New"/>
                <a:cs typeface="Courier New"/>
                <a:sym typeface="Courier New"/>
              </a:rPr>
              <a:t>git stash</a:t>
            </a:r>
            <a:endParaRPr>
              <a:latin typeface="Courier New"/>
              <a:ea typeface="Courier New"/>
              <a:cs typeface="Courier New"/>
              <a:sym typeface="Courier New"/>
            </a:endParaRPr>
          </a:p>
          <a:p>
            <a:pPr indent="0" lvl="0" marL="0" rtl="0" algn="ctr">
              <a:spcBef>
                <a:spcPts val="1600"/>
              </a:spcBef>
              <a:spcAft>
                <a:spcPts val="0"/>
              </a:spcAft>
              <a:buNone/>
            </a:pPr>
            <a:r>
              <a:rPr lang="fr">
                <a:latin typeface="Courier New"/>
                <a:ea typeface="Courier New"/>
                <a:cs typeface="Courier New"/>
                <a:sym typeface="Courier New"/>
              </a:rPr>
              <a:t>git stash apply</a:t>
            </a:r>
            <a:endParaRPr>
              <a:latin typeface="Courier New"/>
              <a:ea typeface="Courier New"/>
              <a:cs typeface="Courier New"/>
              <a:sym typeface="Courier New"/>
            </a:endParaRPr>
          </a:p>
          <a:p>
            <a:pPr indent="0" lvl="0" marL="0" rtl="0" algn="l">
              <a:spcBef>
                <a:spcPts val="1600"/>
              </a:spcBef>
              <a:spcAft>
                <a:spcPts val="1600"/>
              </a:spcAft>
              <a:buNone/>
            </a:pPr>
            <a:r>
              <a:t/>
            </a:r>
            <a:endParaRPr>
              <a:latin typeface="Courier New"/>
              <a:ea typeface="Courier New"/>
              <a:cs typeface="Courier New"/>
              <a:sym typeface="Courier New"/>
            </a:endParaRPr>
          </a:p>
        </p:txBody>
      </p:sp>
      <p:pic>
        <p:nvPicPr>
          <p:cNvPr id="139" name="Google Shape;139;p25"/>
          <p:cNvPicPr preferRelativeResize="0"/>
          <p:nvPr/>
        </p:nvPicPr>
        <p:blipFill>
          <a:blip r:embed="rId3">
            <a:alphaModFix/>
          </a:blip>
          <a:stretch>
            <a:fillRect/>
          </a:stretch>
        </p:blipFill>
        <p:spPr>
          <a:xfrm>
            <a:off x="4904875" y="1504950"/>
            <a:ext cx="3810000" cy="2133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Les merge conflicts</a:t>
            </a:r>
            <a:endParaRPr/>
          </a:p>
        </p:txBody>
      </p:sp>
      <p:pic>
        <p:nvPicPr>
          <p:cNvPr id="145" name="Google Shape;145;p26"/>
          <p:cNvPicPr preferRelativeResize="0"/>
          <p:nvPr/>
        </p:nvPicPr>
        <p:blipFill>
          <a:blip r:embed="rId3">
            <a:alphaModFix/>
          </a:blip>
          <a:stretch>
            <a:fillRect/>
          </a:stretch>
        </p:blipFill>
        <p:spPr>
          <a:xfrm>
            <a:off x="4423050" y="2445537"/>
            <a:ext cx="4565050" cy="2567849"/>
          </a:xfrm>
          <a:prstGeom prst="rect">
            <a:avLst/>
          </a:prstGeom>
          <a:noFill/>
          <a:ln>
            <a:noFill/>
          </a:ln>
        </p:spPr>
      </p:pic>
      <p:sp>
        <p:nvSpPr>
          <p:cNvPr id="146" name="Google Shape;146;p26"/>
          <p:cNvSpPr txBox="1"/>
          <p:nvPr>
            <p:ph idx="1" type="body"/>
          </p:nvPr>
        </p:nvSpPr>
        <p:spPr>
          <a:xfrm>
            <a:off x="229025" y="1017725"/>
            <a:ext cx="6122400" cy="50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Arrivent quand plusieurs personnes modifient </a:t>
            </a:r>
            <a:r>
              <a:rPr lang="fr"/>
              <a:t>différemment et </a:t>
            </a:r>
            <a:r>
              <a:rPr lang="fr"/>
              <a:t> en parallèle un même fichier</a:t>
            </a:r>
            <a:endParaRPr/>
          </a:p>
          <a:p>
            <a:pPr indent="0" lvl="0" marL="0" rtl="0" algn="l">
              <a:lnSpc>
                <a:spcPct val="100000"/>
              </a:lnSpc>
              <a:spcBef>
                <a:spcPts val="1600"/>
              </a:spcBef>
              <a:spcAft>
                <a:spcPts val="0"/>
              </a:spcAft>
              <a:buNone/>
            </a:pPr>
            <a:r>
              <a:rPr lang="fr"/>
              <a:t>Plusieurs manière de les résoudre: </a:t>
            </a:r>
            <a:endParaRPr/>
          </a:p>
          <a:p>
            <a:pPr indent="0" lvl="0" marL="0" rtl="0" algn="l">
              <a:spcBef>
                <a:spcPts val="0"/>
              </a:spcBef>
              <a:spcAft>
                <a:spcPts val="0"/>
              </a:spcAft>
              <a:buNone/>
            </a:pPr>
            <a:r>
              <a:t/>
            </a:r>
            <a:endParaRPr/>
          </a:p>
          <a:p>
            <a:pPr indent="0" lvl="0" marL="0" rtl="0" algn="l">
              <a:spcBef>
                <a:spcPts val="1600"/>
              </a:spcBef>
              <a:spcAft>
                <a:spcPts val="1600"/>
              </a:spcAft>
              <a:buNone/>
            </a:pPr>
            <a:r>
              <a:t/>
            </a:r>
            <a:endParaRPr/>
          </a:p>
        </p:txBody>
      </p:sp>
      <p:pic>
        <p:nvPicPr>
          <p:cNvPr id="147" name="Google Shape;147;p26"/>
          <p:cNvPicPr preferRelativeResize="0"/>
          <p:nvPr/>
        </p:nvPicPr>
        <p:blipFill>
          <a:blip r:embed="rId4">
            <a:alphaModFix/>
          </a:blip>
          <a:stretch>
            <a:fillRect/>
          </a:stretch>
        </p:blipFill>
        <p:spPr>
          <a:xfrm>
            <a:off x="-61875" y="2480753"/>
            <a:ext cx="4456424" cy="2404175"/>
          </a:xfrm>
          <a:prstGeom prst="rect">
            <a:avLst/>
          </a:prstGeom>
          <a:noFill/>
          <a:ln>
            <a:noFill/>
          </a:ln>
        </p:spPr>
      </p:pic>
      <p:sp>
        <p:nvSpPr>
          <p:cNvPr id="148" name="Google Shape;148;p26"/>
          <p:cNvSpPr txBox="1"/>
          <p:nvPr/>
        </p:nvSpPr>
        <p:spPr>
          <a:xfrm>
            <a:off x="1379313" y="2177750"/>
            <a:ext cx="1325100" cy="30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solidFill>
                  <a:srgbClr val="666666"/>
                </a:solidFill>
                <a:latin typeface="Proxima Nova"/>
                <a:ea typeface="Proxima Nova"/>
                <a:cs typeface="Proxima Nova"/>
                <a:sym typeface="Proxima Nova"/>
              </a:rPr>
              <a:t>Manuellement</a:t>
            </a:r>
            <a:endParaRPr>
              <a:solidFill>
                <a:srgbClr val="666666"/>
              </a:solidFill>
              <a:latin typeface="Proxima Nova"/>
              <a:ea typeface="Proxima Nova"/>
              <a:cs typeface="Proxima Nova"/>
              <a:sym typeface="Proxima Nova"/>
            </a:endParaRPr>
          </a:p>
        </p:txBody>
      </p:sp>
      <p:sp>
        <p:nvSpPr>
          <p:cNvPr id="149" name="Google Shape;149;p26"/>
          <p:cNvSpPr txBox="1"/>
          <p:nvPr/>
        </p:nvSpPr>
        <p:spPr>
          <a:xfrm>
            <a:off x="6024631" y="2065025"/>
            <a:ext cx="1949100" cy="30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fr">
                <a:solidFill>
                  <a:srgbClr val="666666"/>
                </a:solidFill>
                <a:latin typeface="Proxima Nova"/>
                <a:ea typeface="Proxima Nova"/>
                <a:cs typeface="Proxima Nova"/>
                <a:sym typeface="Proxima Nova"/>
              </a:rPr>
              <a:t>Depuis son IDE</a:t>
            </a:r>
            <a:endParaRPr>
              <a:solidFill>
                <a:srgbClr val="666666"/>
              </a:solidFill>
              <a:latin typeface="Proxima Nova"/>
              <a:ea typeface="Proxima Nova"/>
              <a:cs typeface="Proxima Nova"/>
              <a:sym typeface="Proxima Nova"/>
            </a:endParaRPr>
          </a:p>
        </p:txBody>
      </p:sp>
      <p:pic>
        <p:nvPicPr>
          <p:cNvPr id="150" name="Google Shape;150;p26"/>
          <p:cNvPicPr preferRelativeResize="0"/>
          <p:nvPr/>
        </p:nvPicPr>
        <p:blipFill rotWithShape="1">
          <a:blip r:embed="rId5">
            <a:alphaModFix/>
          </a:blip>
          <a:srcRect b="12226" l="0" r="0" t="0"/>
          <a:stretch/>
        </p:blipFill>
        <p:spPr>
          <a:xfrm>
            <a:off x="6930800" y="26150"/>
            <a:ext cx="2213200" cy="20863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Se connecter à Github/Gitlab/Bitbucket</a:t>
            </a:r>
            <a:endParaRPr/>
          </a:p>
        </p:txBody>
      </p:sp>
      <p:sp>
        <p:nvSpPr>
          <p:cNvPr id="156" name="Google Shape;156;p27"/>
          <p:cNvSpPr txBox="1"/>
          <p:nvPr>
            <p:ph idx="1" type="body"/>
          </p:nvPr>
        </p:nvSpPr>
        <p:spPr>
          <a:xfrm>
            <a:off x="311700" y="1152475"/>
            <a:ext cx="84651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Pour clone ou push, vous devrez vous créer un compte sur une de ces plateformes.</a:t>
            </a:r>
            <a:endParaRPr/>
          </a:p>
          <a:p>
            <a:pPr indent="0" lvl="0" marL="0" rtl="0" algn="l">
              <a:spcBef>
                <a:spcPts val="1600"/>
              </a:spcBef>
              <a:spcAft>
                <a:spcPts val="0"/>
              </a:spcAft>
              <a:buNone/>
            </a:pPr>
            <a:r>
              <a:rPr lang="fr"/>
              <a:t>Par défaut, chaque push/clone (</a:t>
            </a:r>
            <a:r>
              <a:rPr b="1" lang="fr"/>
              <a:t>HTTPS</a:t>
            </a:r>
            <a:r>
              <a:rPr lang="fr"/>
              <a:t>)  demande</a:t>
            </a:r>
            <a:r>
              <a:rPr lang="fr"/>
              <a:t> votre mot de passe</a:t>
            </a:r>
            <a:endParaRPr/>
          </a:p>
          <a:p>
            <a:pPr indent="0" lvl="0" marL="0" rtl="0" algn="l">
              <a:spcBef>
                <a:spcPts val="1600"/>
              </a:spcBef>
              <a:spcAft>
                <a:spcPts val="0"/>
              </a:spcAft>
              <a:buNone/>
            </a:pPr>
            <a:r>
              <a:rPr b="1" lang="fr"/>
              <a:t>Authentification SSH</a:t>
            </a:r>
            <a:r>
              <a:rPr lang="fr"/>
              <a:t> : paire de clé (public, private) à générer</a:t>
            </a:r>
            <a:endParaRPr/>
          </a:p>
          <a:p>
            <a:pPr indent="0" lvl="0" marL="0" rtl="0" algn="l">
              <a:spcBef>
                <a:spcPts val="1600"/>
              </a:spcBef>
              <a:spcAft>
                <a:spcPts val="0"/>
              </a:spcAft>
              <a:buNone/>
            </a:pPr>
            <a:r>
              <a:rPr lang="fr"/>
              <a:t>communiquer votre clé publique dans les paramètres de votre compte GitHub/GitLab/Bitbucket</a:t>
            </a:r>
            <a:endParaRPr/>
          </a:p>
          <a:p>
            <a:pPr indent="0" lvl="0" marL="0" rtl="0" algn="l">
              <a:spcBef>
                <a:spcPts val="1600"/>
              </a:spcBef>
              <a:spcAft>
                <a:spcPts val="1600"/>
              </a:spcAft>
              <a:buNone/>
            </a:pPr>
            <a:r>
              <a:rPr lang="fr"/>
              <a:t> </a:t>
            </a:r>
            <a:endParaRPr/>
          </a:p>
        </p:txBody>
      </p:sp>
      <p:pic>
        <p:nvPicPr>
          <p:cNvPr id="157" name="Google Shape;157;p27"/>
          <p:cNvPicPr preferRelativeResize="0"/>
          <p:nvPr/>
        </p:nvPicPr>
        <p:blipFill>
          <a:blip r:embed="rId3">
            <a:alphaModFix/>
          </a:blip>
          <a:stretch>
            <a:fillRect/>
          </a:stretch>
        </p:blipFill>
        <p:spPr>
          <a:xfrm>
            <a:off x="254700" y="2947019"/>
            <a:ext cx="3348425" cy="2127650"/>
          </a:xfrm>
          <a:prstGeom prst="rect">
            <a:avLst/>
          </a:prstGeom>
          <a:noFill/>
          <a:ln>
            <a:noFill/>
          </a:ln>
        </p:spPr>
      </p:pic>
      <p:pic>
        <p:nvPicPr>
          <p:cNvPr id="158" name="Google Shape;158;p27"/>
          <p:cNvPicPr preferRelativeResize="0"/>
          <p:nvPr/>
        </p:nvPicPr>
        <p:blipFill>
          <a:blip r:embed="rId4">
            <a:alphaModFix/>
          </a:blip>
          <a:stretch>
            <a:fillRect/>
          </a:stretch>
        </p:blipFill>
        <p:spPr>
          <a:xfrm>
            <a:off x="3827271" y="2947024"/>
            <a:ext cx="3755502" cy="2127650"/>
          </a:xfrm>
          <a:prstGeom prst="rect">
            <a:avLst/>
          </a:prstGeom>
          <a:noFill/>
          <a:ln>
            <a:noFill/>
          </a:ln>
        </p:spPr>
      </p:pic>
      <p:pic>
        <p:nvPicPr>
          <p:cNvPr id="159" name="Google Shape;159;p27"/>
          <p:cNvPicPr preferRelativeResize="0"/>
          <p:nvPr/>
        </p:nvPicPr>
        <p:blipFill>
          <a:blip r:embed="rId5">
            <a:alphaModFix/>
          </a:blip>
          <a:stretch>
            <a:fillRect/>
          </a:stretch>
        </p:blipFill>
        <p:spPr>
          <a:xfrm>
            <a:off x="6512025" y="3556725"/>
            <a:ext cx="2549300" cy="1374225"/>
          </a:xfrm>
          <a:prstGeom prst="rect">
            <a:avLst/>
          </a:prstGeom>
          <a:noFill/>
          <a:ln>
            <a:noFill/>
          </a:ln>
          <a:effectLst>
            <a:outerShdw blurRad="100013" rotWithShape="0" algn="bl" dir="6660000" dist="38100">
              <a:srgbClr val="FFFFFF">
                <a:alpha val="62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8"/>
          <p:cNvSpPr txBox="1"/>
          <p:nvPr>
            <p:ph type="title"/>
          </p:nvPr>
        </p:nvSpPr>
        <p:spPr>
          <a:xfrm>
            <a:off x="211250" y="962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.gitignore</a:t>
            </a:r>
            <a:endParaRPr/>
          </a:p>
        </p:txBody>
      </p:sp>
      <p:sp>
        <p:nvSpPr>
          <p:cNvPr id="165" name="Google Shape;165;p28"/>
          <p:cNvSpPr txBox="1"/>
          <p:nvPr>
            <p:ph idx="1" type="body"/>
          </p:nvPr>
        </p:nvSpPr>
        <p:spPr>
          <a:xfrm>
            <a:off x="174500" y="668900"/>
            <a:ext cx="53457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Liste les fichiers et dossiers qui seront ignorés par Git</a:t>
            </a:r>
            <a:endParaRPr/>
          </a:p>
          <a:p>
            <a:pPr indent="0" lvl="0" marL="0" rtl="0" algn="l">
              <a:spcBef>
                <a:spcPts val="1600"/>
              </a:spcBef>
              <a:spcAft>
                <a:spcPts val="0"/>
              </a:spcAft>
              <a:buNone/>
            </a:pPr>
            <a:r>
              <a:rPr i="1" lang="fr"/>
              <a:t>ex: caches (inutile), fichiers confidentiels (sécurité), fichiers de configuration de l’IDE (inutile)</a:t>
            </a:r>
            <a:endParaRPr/>
          </a:p>
          <a:p>
            <a:pPr indent="0" lvl="0" marL="0" rtl="0" algn="l">
              <a:spcBef>
                <a:spcPts val="1600"/>
              </a:spcBef>
              <a:spcAft>
                <a:spcPts val="0"/>
              </a:spcAft>
              <a:buNone/>
            </a:pPr>
            <a:r>
              <a:rPr lang="fr"/>
              <a:t>Syntaxe très simple :</a:t>
            </a:r>
            <a:endParaRPr/>
          </a:p>
          <a:p>
            <a:pPr indent="-317500" lvl="0" marL="457200" rtl="0" algn="l">
              <a:lnSpc>
                <a:spcPct val="100000"/>
              </a:lnSpc>
              <a:spcBef>
                <a:spcPts val="1600"/>
              </a:spcBef>
              <a:spcAft>
                <a:spcPts val="0"/>
              </a:spcAft>
              <a:buSzPts val="1400"/>
              <a:buChar char="●"/>
            </a:pPr>
            <a:r>
              <a:rPr lang="fr"/>
              <a:t>noms relatifs des fichiers/répertoires à ignorer </a:t>
            </a:r>
            <a:endParaRPr/>
          </a:p>
          <a:p>
            <a:pPr indent="-317500" lvl="0" marL="457200" rtl="0" algn="l">
              <a:lnSpc>
                <a:spcPct val="100000"/>
              </a:lnSpc>
              <a:spcBef>
                <a:spcPts val="0"/>
              </a:spcBef>
              <a:spcAft>
                <a:spcPts val="0"/>
              </a:spcAft>
              <a:buSzPts val="1400"/>
              <a:buChar char="●"/>
            </a:pPr>
            <a:r>
              <a:rPr lang="fr"/>
              <a:t>/ à la fin match uniquement des répertoires</a:t>
            </a:r>
            <a:endParaRPr/>
          </a:p>
          <a:p>
            <a:pPr indent="-317500" lvl="0" marL="457200" rtl="0" algn="l">
              <a:lnSpc>
                <a:spcPct val="100000"/>
              </a:lnSpc>
              <a:spcBef>
                <a:spcPts val="0"/>
              </a:spcBef>
              <a:spcAft>
                <a:spcPts val="0"/>
              </a:spcAft>
              <a:buSzPts val="1400"/>
              <a:buChar char="●"/>
            </a:pPr>
            <a:r>
              <a:rPr lang="fr"/>
              <a:t># permet de commenter</a:t>
            </a:r>
            <a:endParaRPr/>
          </a:p>
          <a:p>
            <a:pPr indent="-317500" lvl="0" marL="457200" rtl="0" algn="l">
              <a:lnSpc>
                <a:spcPct val="100000"/>
              </a:lnSpc>
              <a:spcBef>
                <a:spcPts val="0"/>
              </a:spcBef>
              <a:spcAft>
                <a:spcPts val="0"/>
              </a:spcAft>
              <a:buSzPts val="1400"/>
              <a:buChar char="●"/>
            </a:pPr>
            <a:r>
              <a:rPr lang="fr"/>
              <a:t>! prend la négation</a:t>
            </a:r>
            <a:endParaRPr/>
          </a:p>
          <a:p>
            <a:pPr indent="-317500" lvl="0" marL="457200" rtl="0" algn="l">
              <a:lnSpc>
                <a:spcPct val="100000"/>
              </a:lnSpc>
              <a:spcBef>
                <a:spcPts val="0"/>
              </a:spcBef>
              <a:spcAft>
                <a:spcPts val="0"/>
              </a:spcAft>
              <a:buSzPts val="1400"/>
              <a:buChar char="●"/>
            </a:pPr>
            <a:r>
              <a:rPr lang="fr"/>
              <a:t>* match tout sauf \</a:t>
            </a:r>
            <a:endParaRPr/>
          </a:p>
          <a:p>
            <a:pPr indent="-317500" lvl="0" marL="457200" rtl="0" algn="l">
              <a:lnSpc>
                <a:spcPct val="100000"/>
              </a:lnSpc>
              <a:spcBef>
                <a:spcPts val="0"/>
              </a:spcBef>
              <a:spcAft>
                <a:spcPts val="0"/>
              </a:spcAft>
              <a:buSzPts val="1400"/>
              <a:buChar char="●"/>
            </a:pPr>
            <a:r>
              <a:rPr lang="fr"/>
              <a:t>? match un unique caractère sauf \</a:t>
            </a:r>
            <a:endParaRPr/>
          </a:p>
          <a:p>
            <a:pPr indent="-317500" lvl="0" marL="457200" rtl="0" algn="l">
              <a:lnSpc>
                <a:spcPct val="100000"/>
              </a:lnSpc>
              <a:spcBef>
                <a:spcPts val="0"/>
              </a:spcBef>
              <a:spcAft>
                <a:spcPts val="0"/>
              </a:spcAft>
              <a:buSzPts val="1400"/>
              <a:buChar char="●"/>
            </a:pPr>
            <a:r>
              <a:rPr lang="fr"/>
              <a:t>** spéciale :</a:t>
            </a:r>
            <a:endParaRPr/>
          </a:p>
          <a:p>
            <a:pPr indent="-304800" lvl="1" marL="1371600" rtl="0" algn="l">
              <a:lnSpc>
                <a:spcPct val="100000"/>
              </a:lnSpc>
              <a:spcBef>
                <a:spcPts val="0"/>
              </a:spcBef>
              <a:spcAft>
                <a:spcPts val="0"/>
              </a:spcAft>
              <a:buSzPts val="1200"/>
              <a:buChar char="○"/>
            </a:pPr>
            <a:r>
              <a:rPr lang="fr"/>
              <a:t>&lt;truc&gt;/** -&gt; tous les fichiers dans truc</a:t>
            </a:r>
            <a:endParaRPr/>
          </a:p>
          <a:p>
            <a:pPr indent="-304800" lvl="1" marL="1371600" rtl="0" algn="l">
              <a:lnSpc>
                <a:spcPct val="100000"/>
              </a:lnSpc>
              <a:spcBef>
                <a:spcPts val="0"/>
              </a:spcBef>
              <a:spcAft>
                <a:spcPts val="0"/>
              </a:spcAft>
              <a:buSzPts val="1200"/>
              <a:buChar char="○"/>
            </a:pPr>
            <a:r>
              <a:rPr lang="fr"/>
              <a:t>**/&lt;truc&gt; -&gt; englobe tous les répertoires menant à un truc</a:t>
            </a:r>
            <a:endParaRPr/>
          </a:p>
          <a:p>
            <a:pPr indent="-304800" lvl="1" marL="1371600" rtl="0" algn="l">
              <a:lnSpc>
                <a:spcPct val="100000"/>
              </a:lnSpc>
              <a:spcBef>
                <a:spcPts val="0"/>
              </a:spcBef>
              <a:spcAft>
                <a:spcPts val="0"/>
              </a:spcAft>
              <a:buSzPts val="1200"/>
              <a:buChar char="○"/>
            </a:pPr>
            <a:r>
              <a:rPr lang="fr"/>
              <a:t>&lt;machin&gt;/**/&lt;truc&gt; -&gt; englobe 0 ou plus répertoires entre machin et truc</a:t>
            </a:r>
            <a:endParaRPr/>
          </a:p>
          <a:p>
            <a:pPr indent="0" lvl="0" marL="0" rtl="0" algn="l">
              <a:lnSpc>
                <a:spcPct val="100000"/>
              </a:lnSpc>
              <a:spcBef>
                <a:spcPts val="1600"/>
              </a:spcBef>
              <a:spcAft>
                <a:spcPts val="1600"/>
              </a:spcAft>
              <a:buNone/>
            </a:pPr>
            <a:r>
              <a:rPr lang="fr" u="sng">
                <a:solidFill>
                  <a:schemeClr val="hlink"/>
                </a:solidFill>
                <a:hlinkClick r:id="rId3"/>
              </a:rPr>
              <a:t>https://gitignore.io</a:t>
            </a:r>
            <a:r>
              <a:rPr lang="fr"/>
              <a:t> : génère des .gitignore</a:t>
            </a:r>
            <a:endParaRPr/>
          </a:p>
        </p:txBody>
      </p:sp>
      <p:pic>
        <p:nvPicPr>
          <p:cNvPr id="166" name="Google Shape;166;p28"/>
          <p:cNvPicPr preferRelativeResize="0"/>
          <p:nvPr/>
        </p:nvPicPr>
        <p:blipFill>
          <a:blip r:embed="rId4">
            <a:alphaModFix/>
          </a:blip>
          <a:stretch>
            <a:fillRect/>
          </a:stretch>
        </p:blipFill>
        <p:spPr>
          <a:xfrm>
            <a:off x="5620375" y="0"/>
            <a:ext cx="3286576" cy="51434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Concrètement</a:t>
            </a:r>
            <a:endParaRPr/>
          </a:p>
        </p:txBody>
      </p:sp>
      <p:sp>
        <p:nvSpPr>
          <p:cNvPr id="172" name="Google Shape;172;p29"/>
          <p:cNvSpPr txBox="1"/>
          <p:nvPr>
            <p:ph idx="1" type="body"/>
          </p:nvPr>
        </p:nvSpPr>
        <p:spPr>
          <a:xfrm>
            <a:off x="311700" y="1152475"/>
            <a:ext cx="80661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On ne git add pas tous les fichiers d’un projet !          on fait un </a:t>
            </a:r>
            <a:r>
              <a:rPr b="1" lang="fr"/>
              <a:t>.gitignore</a:t>
            </a:r>
            <a:endParaRPr b="1"/>
          </a:p>
          <a:p>
            <a:pPr indent="0" lvl="0" marL="0" rtl="0" algn="l">
              <a:spcBef>
                <a:spcPts val="1600"/>
              </a:spcBef>
              <a:spcAft>
                <a:spcPts val="0"/>
              </a:spcAft>
              <a:buNone/>
            </a:pPr>
            <a:r>
              <a:rPr lang="fr"/>
              <a:t>On utilise les intégrations git de son IDE par exemple pour gérer les merge conflicts</a:t>
            </a:r>
            <a:endParaRPr/>
          </a:p>
          <a:p>
            <a:pPr indent="0" lvl="0" marL="0" rtl="0" algn="l">
              <a:spcBef>
                <a:spcPts val="1600"/>
              </a:spcBef>
              <a:spcAft>
                <a:spcPts val="0"/>
              </a:spcAft>
              <a:buNone/>
            </a:pPr>
            <a:r>
              <a:rPr lang="fr"/>
              <a:t>On crée des branches (intelligemment) </a:t>
            </a:r>
            <a:endParaRPr/>
          </a:p>
          <a:p>
            <a:pPr indent="0" lvl="0" marL="0" rtl="0" algn="l">
              <a:spcBef>
                <a:spcPts val="1600"/>
              </a:spcBef>
              <a:spcAft>
                <a:spcPts val="0"/>
              </a:spcAft>
              <a:buNone/>
            </a:pPr>
            <a:r>
              <a:rPr lang="fr"/>
              <a:t>Conventions utiles:</a:t>
            </a:r>
            <a:endParaRPr/>
          </a:p>
          <a:p>
            <a:pPr indent="-317500" lvl="0" marL="457200" rtl="0" algn="l">
              <a:spcBef>
                <a:spcPts val="1600"/>
              </a:spcBef>
              <a:spcAft>
                <a:spcPts val="0"/>
              </a:spcAft>
              <a:buSzPts val="1400"/>
              <a:buChar char="-"/>
            </a:pPr>
            <a:r>
              <a:rPr b="1" lang="fr"/>
              <a:t>README.md </a:t>
            </a:r>
            <a:endParaRPr b="1"/>
          </a:p>
          <a:p>
            <a:pPr indent="-317500" lvl="0" marL="457200" rtl="0" algn="l">
              <a:spcBef>
                <a:spcPts val="0"/>
              </a:spcBef>
              <a:spcAft>
                <a:spcPts val="0"/>
              </a:spcAft>
              <a:buSzPts val="1400"/>
              <a:buChar char="-"/>
            </a:pPr>
            <a:r>
              <a:rPr lang="fr"/>
              <a:t>requirements</a:t>
            </a:r>
            <a:endParaRPr/>
          </a:p>
        </p:txBody>
      </p:sp>
      <p:cxnSp>
        <p:nvCxnSpPr>
          <p:cNvPr id="173" name="Google Shape;173;p29"/>
          <p:cNvCxnSpPr/>
          <p:nvPr/>
        </p:nvCxnSpPr>
        <p:spPr>
          <a:xfrm>
            <a:off x="4082025" y="1367800"/>
            <a:ext cx="277800" cy="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Apprendre en pratiquant</a:t>
            </a:r>
            <a:endParaRPr/>
          </a:p>
        </p:txBody>
      </p:sp>
      <p:sp>
        <p:nvSpPr>
          <p:cNvPr id="179" name="Google Shape;179;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Les utilisations des branches visuellement: </a:t>
            </a:r>
            <a:r>
              <a:rPr lang="fr" u="sng">
                <a:solidFill>
                  <a:schemeClr val="hlink"/>
                </a:solidFill>
                <a:hlinkClick r:id="rId3"/>
              </a:rPr>
              <a:t>https://learngitbranching.js.org/</a:t>
            </a:r>
            <a:endParaRPr/>
          </a:p>
          <a:p>
            <a:pPr indent="0" lvl="0" marL="0" rtl="0" algn="l">
              <a:spcBef>
                <a:spcPts val="1600"/>
              </a:spcBef>
              <a:spcAft>
                <a:spcPts val="0"/>
              </a:spcAft>
              <a:buNone/>
            </a:pPr>
            <a:r>
              <a:rPr lang="fr"/>
              <a:t>Les commandes de git en général: </a:t>
            </a:r>
            <a:r>
              <a:rPr lang="fr" u="sng">
                <a:solidFill>
                  <a:schemeClr val="hlink"/>
                </a:solidFill>
                <a:hlinkClick r:id="rId4"/>
              </a:rPr>
              <a:t>https://gitexercises.fracz.com/</a:t>
            </a:r>
            <a:endParaRPr/>
          </a:p>
          <a:p>
            <a:pPr indent="0" lvl="0" marL="0" rtl="0" algn="l">
              <a:spcBef>
                <a:spcPts val="1600"/>
              </a:spcBef>
              <a:spcAft>
                <a:spcPts val="16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Autres ressources</a:t>
            </a:r>
            <a:endParaRPr/>
          </a:p>
        </p:txBody>
      </p:sp>
      <p:sp>
        <p:nvSpPr>
          <p:cNvPr id="185" name="Google Shape;185;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Un super site résumant les commandes utiles en cas de scénario terrible:</a:t>
            </a:r>
            <a:endParaRPr/>
          </a:p>
          <a:p>
            <a:pPr indent="0" lvl="0" marL="0" rtl="0" algn="l">
              <a:spcBef>
                <a:spcPts val="1600"/>
              </a:spcBef>
              <a:spcAft>
                <a:spcPts val="0"/>
              </a:spcAft>
              <a:buNone/>
            </a:pPr>
            <a:r>
              <a:rPr lang="fr" u="sng">
                <a:solidFill>
                  <a:schemeClr val="hlink"/>
                </a:solidFill>
                <a:hlinkClick r:id="rId3"/>
              </a:rPr>
              <a:t>https://ohshitgit.com/</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fr"/>
              <a:t>Le résumé des commandes essentielles:</a:t>
            </a:r>
            <a:endParaRPr/>
          </a:p>
          <a:p>
            <a:pPr indent="0" lvl="0" marL="0" rtl="0" algn="l">
              <a:spcBef>
                <a:spcPts val="1600"/>
              </a:spcBef>
              <a:spcAft>
                <a:spcPts val="0"/>
              </a:spcAft>
              <a:buNone/>
            </a:pPr>
            <a:r>
              <a:rPr lang="fr" u="sng">
                <a:solidFill>
                  <a:schemeClr val="hlink"/>
                </a:solidFill>
                <a:hlinkClick r:id="rId4"/>
              </a:rPr>
              <a:t>https://education.github.com/git-cheat-sheet-education.pdf</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C koi ?</a:t>
            </a:r>
            <a:endParaRPr/>
          </a:p>
        </p:txBody>
      </p:sp>
      <p:sp>
        <p:nvSpPr>
          <p:cNvPr id="64" name="Google Shape;64;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Un</a:t>
            </a:r>
            <a:r>
              <a:rPr lang="fr"/>
              <a:t> logiciel de gestion de version décentralisé</a:t>
            </a:r>
            <a:endParaRPr/>
          </a:p>
          <a:p>
            <a:pPr indent="0" lvl="0" marL="0" rtl="0" algn="l">
              <a:spcBef>
                <a:spcPts val="1600"/>
              </a:spcBef>
              <a:spcAft>
                <a:spcPts val="0"/>
              </a:spcAft>
              <a:buNone/>
            </a:pPr>
            <a:r>
              <a:rPr lang="fr"/>
              <a:t>Utilisable en ligne de commande ou visuellement</a:t>
            </a:r>
            <a:endParaRPr/>
          </a:p>
          <a:p>
            <a:pPr indent="0" lvl="0" marL="0" rtl="0" algn="l">
              <a:spcBef>
                <a:spcPts val="1600"/>
              </a:spcBef>
              <a:spcAft>
                <a:spcPts val="0"/>
              </a:spcAft>
              <a:buNone/>
            </a:pPr>
            <a:r>
              <a:rPr lang="fr"/>
              <a:t>Difficile à maîtriser dans les cas spécifiques mais indispensable à tout projet</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fr"/>
              <a:t>Développé par Linus Torvald, aka le papa de Linux</a:t>
            </a:r>
            <a:endParaRPr/>
          </a:p>
          <a:p>
            <a:pPr indent="0" lvl="0" marL="0" rtl="0" algn="l">
              <a:spcBef>
                <a:spcPts val="1600"/>
              </a:spcBef>
              <a:spcAft>
                <a:spcPts val="1600"/>
              </a:spcAft>
              <a:buNone/>
            </a:pPr>
            <a:r>
              <a:t/>
            </a:r>
            <a:endParaRPr/>
          </a:p>
        </p:txBody>
      </p:sp>
      <p:pic>
        <p:nvPicPr>
          <p:cNvPr id="65" name="Google Shape;65;p14"/>
          <p:cNvPicPr preferRelativeResize="0"/>
          <p:nvPr/>
        </p:nvPicPr>
        <p:blipFill>
          <a:blip r:embed="rId3">
            <a:alphaModFix/>
          </a:blip>
          <a:stretch>
            <a:fillRect/>
          </a:stretch>
        </p:blipFill>
        <p:spPr>
          <a:xfrm>
            <a:off x="5578835" y="2626875"/>
            <a:ext cx="3321841" cy="18685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Guide de survie en remote</a:t>
            </a:r>
            <a:endParaRPr/>
          </a:p>
        </p:txBody>
      </p:sp>
      <p:sp>
        <p:nvSpPr>
          <p:cNvPr id="191" name="Google Shape;191;p32"/>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Merge requests</a:t>
            </a:r>
            <a:endParaRPr/>
          </a:p>
          <a:p>
            <a:pPr indent="0" lvl="0" marL="0" rtl="0" algn="l">
              <a:spcBef>
                <a:spcPts val="1600"/>
              </a:spcBef>
              <a:spcAft>
                <a:spcPts val="0"/>
              </a:spcAft>
              <a:buNone/>
            </a:pPr>
            <a:r>
              <a:rPr lang="fr"/>
              <a:t>Fork</a:t>
            </a:r>
            <a:endParaRPr/>
          </a:p>
          <a:p>
            <a:pPr indent="0" lvl="0" marL="0" rtl="0" algn="l">
              <a:spcBef>
                <a:spcPts val="1600"/>
              </a:spcBef>
              <a:spcAft>
                <a:spcPts val="0"/>
              </a:spcAft>
              <a:buNone/>
            </a:pPr>
            <a:r>
              <a:rPr lang="fr"/>
              <a:t>Issues</a:t>
            </a:r>
            <a:endParaRPr/>
          </a:p>
          <a:p>
            <a:pPr indent="0" lvl="0" marL="0" rtl="0" algn="l">
              <a:spcBef>
                <a:spcPts val="1600"/>
              </a:spcBef>
              <a:spcAft>
                <a:spcPts val="0"/>
              </a:spcAft>
              <a:buNone/>
            </a:pPr>
            <a:r>
              <a:rPr lang="fr"/>
              <a:t>CI/CD</a:t>
            </a:r>
            <a:endParaRPr/>
          </a:p>
          <a:p>
            <a:pPr indent="0" lvl="0" marL="0" rtl="0" algn="l">
              <a:spcBef>
                <a:spcPts val="1600"/>
              </a:spcBef>
              <a:spcAft>
                <a:spcPts val="1600"/>
              </a:spcAft>
              <a:buNone/>
            </a:pPr>
            <a:r>
              <a:rPr lang="fr"/>
              <a:t>License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5" name="Shape 195"/>
        <p:cNvGrpSpPr/>
        <p:nvPr/>
      </p:nvGrpSpPr>
      <p:grpSpPr>
        <a:xfrm>
          <a:off x="0" y="0"/>
          <a:ext cx="0" cy="0"/>
          <a:chOff x="0" y="0"/>
          <a:chExt cx="0" cy="0"/>
        </a:xfrm>
      </p:grpSpPr>
      <p:sp>
        <p:nvSpPr>
          <p:cNvPr id="196" name="Google Shape;196;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L’instant sécu avec HackademINT</a:t>
            </a:r>
            <a:endParaRPr/>
          </a:p>
        </p:txBody>
      </p:sp>
      <p:sp>
        <p:nvSpPr>
          <p:cNvPr id="197" name="Google Shape;197;p33"/>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Comme avec n’importe quoi dans le monde de l’informatique, une mauvaise utilisation de git peut mener à des vulnérabilités !</a:t>
            </a:r>
            <a:endParaRPr/>
          </a:p>
          <a:p>
            <a:pPr indent="0" lvl="0" marL="0" rtl="0" algn="l">
              <a:spcBef>
                <a:spcPts val="1600"/>
              </a:spcBef>
              <a:spcAft>
                <a:spcPts val="0"/>
              </a:spcAft>
              <a:buNone/>
            </a:pPr>
            <a:r>
              <a:t/>
            </a:r>
            <a:endParaRPr/>
          </a:p>
          <a:p>
            <a:pPr indent="-317500" lvl="0" marL="457200" rtl="0" algn="l">
              <a:spcBef>
                <a:spcPts val="1600"/>
              </a:spcBef>
              <a:spcAft>
                <a:spcPts val="0"/>
              </a:spcAft>
              <a:buSzPts val="1400"/>
              <a:buChar char="●"/>
            </a:pPr>
            <a:r>
              <a:rPr lang="fr"/>
              <a:t>Vulnérabilité de l’exécutable git</a:t>
            </a:r>
            <a:endParaRPr/>
          </a:p>
          <a:p>
            <a:pPr indent="-317500" lvl="0" marL="457200" rtl="0" algn="l">
              <a:spcBef>
                <a:spcPts val="0"/>
              </a:spcBef>
              <a:spcAft>
                <a:spcPts val="0"/>
              </a:spcAft>
              <a:buSzPts val="1400"/>
              <a:buChar char="●"/>
            </a:pPr>
            <a:r>
              <a:rPr lang="fr"/>
              <a:t>Vulnérabilité des hébergeurs (github, gitlab, gitea…)</a:t>
            </a:r>
            <a:endParaRPr/>
          </a:p>
          <a:p>
            <a:pPr indent="-317500" lvl="0" marL="457200" rtl="0" algn="l">
              <a:spcBef>
                <a:spcPts val="0"/>
              </a:spcBef>
              <a:spcAft>
                <a:spcPts val="0"/>
              </a:spcAft>
              <a:buSzPts val="1400"/>
              <a:buChar char="●"/>
            </a:pPr>
            <a:r>
              <a:rPr lang="fr"/>
              <a:t>Mauvaises utilisations de git menant à des vulnérabilités</a:t>
            </a:r>
            <a:endParaRPr/>
          </a:p>
        </p:txBody>
      </p:sp>
      <p:sp>
        <p:nvSpPr>
          <p:cNvPr id="198" name="Google Shape;198;p33"/>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99" name="Google Shape;199;p33"/>
          <p:cNvPicPr preferRelativeResize="0"/>
          <p:nvPr/>
        </p:nvPicPr>
        <p:blipFill>
          <a:blip r:embed="rId3">
            <a:alphaModFix/>
          </a:blip>
          <a:stretch>
            <a:fillRect/>
          </a:stretch>
        </p:blipFill>
        <p:spPr>
          <a:xfrm>
            <a:off x="5366650" y="1332350"/>
            <a:ext cx="2779175" cy="2810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3" name="Shape 203"/>
        <p:cNvGrpSpPr/>
        <p:nvPr/>
      </p:nvGrpSpPr>
      <p:grpSpPr>
        <a:xfrm>
          <a:off x="0" y="0"/>
          <a:ext cx="0" cy="0"/>
          <a:chOff x="0" y="0"/>
          <a:chExt cx="0" cy="0"/>
        </a:xfrm>
      </p:grpSpPr>
      <p:sp>
        <p:nvSpPr>
          <p:cNvPr id="204" name="Google Shape;204;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Ne PAS développer en production</a:t>
            </a:r>
            <a:endParaRPr/>
          </a:p>
        </p:txBody>
      </p:sp>
      <p:sp>
        <p:nvSpPr>
          <p:cNvPr id="205" name="Google Shape;205;p34"/>
          <p:cNvSpPr txBox="1"/>
          <p:nvPr>
            <p:ph idx="1" type="body"/>
          </p:nvPr>
        </p:nvSpPr>
        <p:spPr>
          <a:xfrm>
            <a:off x="311700" y="1152475"/>
            <a:ext cx="82107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git stocke toutes les informations nécessaires à son fonctionnement dans un dossier caché .git ...</a:t>
            </a:r>
            <a:endParaRPr/>
          </a:p>
          <a:p>
            <a:pPr indent="0" lvl="0" marL="0" rtl="0" algn="l">
              <a:spcBef>
                <a:spcPts val="1600"/>
              </a:spcBef>
              <a:spcAft>
                <a:spcPts val="1600"/>
              </a:spcAft>
              <a:buNone/>
            </a:pPr>
            <a:r>
              <a:t/>
            </a:r>
            <a:endParaRPr/>
          </a:p>
        </p:txBody>
      </p:sp>
      <p:pic>
        <p:nvPicPr>
          <p:cNvPr id="206" name="Google Shape;206;p34"/>
          <p:cNvPicPr preferRelativeResize="0"/>
          <p:nvPr/>
        </p:nvPicPr>
        <p:blipFill>
          <a:blip r:embed="rId3">
            <a:alphaModFix/>
          </a:blip>
          <a:stretch>
            <a:fillRect/>
          </a:stretch>
        </p:blipFill>
        <p:spPr>
          <a:xfrm>
            <a:off x="1207400" y="1566950"/>
            <a:ext cx="6288789" cy="34164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0" name="Shape 210"/>
        <p:cNvGrpSpPr/>
        <p:nvPr/>
      </p:nvGrpSpPr>
      <p:grpSpPr>
        <a:xfrm>
          <a:off x="0" y="0"/>
          <a:ext cx="0" cy="0"/>
          <a:chOff x="0" y="0"/>
          <a:chExt cx="0" cy="0"/>
        </a:xfrm>
      </p:grpSpPr>
      <p:sp>
        <p:nvSpPr>
          <p:cNvPr id="211" name="Google Shape;211;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Ne PAS développer en production</a:t>
            </a:r>
            <a:endParaRPr/>
          </a:p>
        </p:txBody>
      </p:sp>
      <p:sp>
        <p:nvSpPr>
          <p:cNvPr id="212" name="Google Shape;212;p35"/>
          <p:cNvSpPr txBox="1"/>
          <p:nvPr>
            <p:ph idx="1" type="body"/>
          </p:nvPr>
        </p:nvSpPr>
        <p:spPr>
          <a:xfrm>
            <a:off x="311700" y="1152475"/>
            <a:ext cx="82107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 ce qui peut mener à de grosses vulnérabilités si ce dossier est rendu accessible !!</a:t>
            </a:r>
            <a:endParaRPr/>
          </a:p>
          <a:p>
            <a:pPr indent="0" lvl="0" marL="0" rtl="0" algn="l">
              <a:spcBef>
                <a:spcPts val="1600"/>
              </a:spcBef>
              <a:spcAft>
                <a:spcPts val="1600"/>
              </a:spcAft>
              <a:buNone/>
            </a:pPr>
            <a:r>
              <a:t/>
            </a:r>
            <a:endParaRPr/>
          </a:p>
        </p:txBody>
      </p:sp>
      <p:pic>
        <p:nvPicPr>
          <p:cNvPr id="213" name="Google Shape;213;p35"/>
          <p:cNvPicPr preferRelativeResize="0"/>
          <p:nvPr/>
        </p:nvPicPr>
        <p:blipFill>
          <a:blip r:embed="rId3">
            <a:alphaModFix/>
          </a:blip>
          <a:stretch>
            <a:fillRect/>
          </a:stretch>
        </p:blipFill>
        <p:spPr>
          <a:xfrm>
            <a:off x="462751" y="1578701"/>
            <a:ext cx="3767527" cy="858950"/>
          </a:xfrm>
          <a:prstGeom prst="rect">
            <a:avLst/>
          </a:prstGeom>
          <a:noFill/>
          <a:ln>
            <a:noFill/>
          </a:ln>
        </p:spPr>
      </p:pic>
      <p:pic>
        <p:nvPicPr>
          <p:cNvPr id="214" name="Google Shape;214;p35"/>
          <p:cNvPicPr preferRelativeResize="0"/>
          <p:nvPr/>
        </p:nvPicPr>
        <p:blipFill>
          <a:blip r:embed="rId4">
            <a:alphaModFix/>
          </a:blip>
          <a:stretch>
            <a:fillRect/>
          </a:stretch>
        </p:blipFill>
        <p:spPr>
          <a:xfrm>
            <a:off x="4015698" y="2248400"/>
            <a:ext cx="4353300" cy="2650500"/>
          </a:xfrm>
          <a:prstGeom prst="rect">
            <a:avLst/>
          </a:prstGeom>
          <a:noFill/>
          <a:ln>
            <a:noFill/>
          </a:ln>
        </p:spPr>
      </p:pic>
      <p:sp>
        <p:nvSpPr>
          <p:cNvPr id="215" name="Google Shape;215;p35"/>
          <p:cNvSpPr txBox="1"/>
          <p:nvPr/>
        </p:nvSpPr>
        <p:spPr>
          <a:xfrm>
            <a:off x="462750" y="3169300"/>
            <a:ext cx="30480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
                <a:solidFill>
                  <a:srgbClr val="FF0000"/>
                </a:solidFill>
                <a:latin typeface="Proxima Nova"/>
                <a:ea typeface="Proxima Nova"/>
                <a:cs typeface="Proxima Nova"/>
                <a:sym typeface="Proxima Nova"/>
              </a:rPr>
              <a:t>PAS BIEN</a:t>
            </a:r>
            <a:r>
              <a:rPr lang="fr">
                <a:solidFill>
                  <a:srgbClr val="FF0000"/>
                </a:solidFill>
                <a:latin typeface="Proxima Nova"/>
                <a:ea typeface="Proxima Nova"/>
                <a:cs typeface="Proxima Nova"/>
                <a:sym typeface="Proxima Nova"/>
              </a:rPr>
              <a:t> </a:t>
            </a:r>
            <a:r>
              <a:rPr lang="fr">
                <a:latin typeface="Proxima Nova"/>
                <a:ea typeface="Proxima Nova"/>
                <a:cs typeface="Proxima Nova"/>
                <a:sym typeface="Proxima Nova"/>
              </a:rPr>
              <a:t>: il est possible de récupérer l’intégralité du repo, dont le code source, tous les commits, toutes les branches…!</a:t>
            </a:r>
            <a:endParaRPr>
              <a:latin typeface="Proxima Nova"/>
              <a:ea typeface="Proxima Nova"/>
              <a:cs typeface="Proxima Nova"/>
              <a:sym typeface="Proxima Nov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9" name="Shape 219"/>
        <p:cNvGrpSpPr/>
        <p:nvPr/>
      </p:nvGrpSpPr>
      <p:grpSpPr>
        <a:xfrm>
          <a:off x="0" y="0"/>
          <a:ext cx="0" cy="0"/>
          <a:chOff x="0" y="0"/>
          <a:chExt cx="0" cy="0"/>
        </a:xfrm>
      </p:grpSpPr>
      <p:sp>
        <p:nvSpPr>
          <p:cNvPr id="220" name="Google Shape;220;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Réfléchir au contenu des commits</a:t>
            </a:r>
            <a:endParaRPr/>
          </a:p>
        </p:txBody>
      </p:sp>
      <p:sp>
        <p:nvSpPr>
          <p:cNvPr id="221" name="Google Shape;221;p36"/>
          <p:cNvSpPr txBox="1"/>
          <p:nvPr>
            <p:ph idx="1" type="body"/>
          </p:nvPr>
        </p:nvSpPr>
        <p:spPr>
          <a:xfrm>
            <a:off x="311700" y="1152475"/>
            <a:ext cx="8210700" cy="34164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fr"/>
              <a:t>Fichiers de configuration contenant des clés ou des mots de passe rentrés à la main (config.php, config.xml, .env, .config …)</a:t>
            </a:r>
            <a:endParaRPr/>
          </a:p>
          <a:p>
            <a:pPr indent="-317500" lvl="0" marL="457200" rtl="0" algn="l">
              <a:spcBef>
                <a:spcPts val="0"/>
              </a:spcBef>
              <a:spcAft>
                <a:spcPts val="0"/>
              </a:spcAft>
              <a:buSzPts val="1400"/>
              <a:buChar char="●"/>
            </a:pPr>
            <a:r>
              <a:rPr lang="fr"/>
              <a:t>Fichiers de configuration de plugins ou d’extensions avec des clés générées aléatoirement et stockées dans votre projet (CMS, extensions PHP, extensions VSCode…) et aussi des secrets (tokens) GitHub, GitLab… pouvant être stockés dans votre projet et commit par erreur</a:t>
            </a:r>
            <a:endParaRPr/>
          </a:p>
          <a:p>
            <a:pPr indent="-317500" lvl="0" marL="457200" rtl="0" algn="l">
              <a:spcBef>
                <a:spcPts val="0"/>
              </a:spcBef>
              <a:spcAft>
                <a:spcPts val="0"/>
              </a:spcAft>
              <a:buSzPts val="1400"/>
              <a:buChar char="●"/>
            </a:pPr>
            <a:r>
              <a:rPr lang="fr"/>
              <a:t>Clés personnelles (id_rsa, password.txt, MDPsDeLaBanque.kdb …)</a:t>
            </a:r>
            <a:endParaRPr/>
          </a:p>
          <a:p>
            <a:pPr indent="-317500" lvl="0" marL="457200" rtl="0" algn="l">
              <a:spcBef>
                <a:spcPts val="0"/>
              </a:spcBef>
              <a:spcAft>
                <a:spcPts val="0"/>
              </a:spcAft>
              <a:buSzPts val="1400"/>
              <a:buChar char="●"/>
            </a:pPr>
            <a:r>
              <a:rPr lang="fr"/>
              <a:t>Attention aux commentaires avec des infos sensibles dedans : ils sont aussi lisibles si on récupère le repo</a:t>
            </a:r>
            <a:endParaRPr/>
          </a:p>
          <a:p>
            <a:pPr indent="-317500" lvl="0" marL="457200" rtl="0" algn="l">
              <a:spcBef>
                <a:spcPts val="0"/>
              </a:spcBef>
              <a:spcAft>
                <a:spcPts val="0"/>
              </a:spcAft>
              <a:buSzPts val="1400"/>
              <a:buChar char="●"/>
            </a:pPr>
            <a:r>
              <a:rPr lang="fr"/>
              <a:t>Je FaIs De La SeCu CaR jE CoMmIt PaS dEs FiChIeRs SeNsIbLeS mais je file des informations confidentielles dans les noms des commits (“astuce” utilisée par de nombreuses personnes) : NE FONCTIONNE PAS ! Avec la vulnérabilité présentée juste avant, on récupère même le nom et les messages des commits</a:t>
            </a:r>
            <a:endParaRPr/>
          </a:p>
          <a:p>
            <a:pPr indent="0" lvl="0" marL="0" rtl="0" algn="l">
              <a:spcBef>
                <a:spcPts val="1600"/>
              </a:spcBef>
              <a:spcAft>
                <a:spcPts val="1600"/>
              </a:spcAft>
              <a:buNone/>
            </a:pPr>
            <a:r>
              <a:rPr lang="fr"/>
              <a:t>=&gt; De manière générale, on </a:t>
            </a:r>
            <a:r>
              <a:rPr lang="fr">
                <a:solidFill>
                  <a:srgbClr val="FF0000"/>
                </a:solidFill>
              </a:rPr>
              <a:t>réfléchit</a:t>
            </a:r>
            <a:r>
              <a:rPr lang="fr"/>
              <a:t> avant de faire un git add *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5" name="Shape 225"/>
        <p:cNvGrpSpPr/>
        <p:nvPr/>
      </p:nvGrpSpPr>
      <p:grpSpPr>
        <a:xfrm>
          <a:off x="0" y="0"/>
          <a:ext cx="0" cy="0"/>
          <a:chOff x="0" y="0"/>
          <a:chExt cx="0" cy="0"/>
        </a:xfrm>
      </p:grpSpPr>
      <p:sp>
        <p:nvSpPr>
          <p:cNvPr id="226" name="Google Shape;226;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C’était l’instant sécu avec HackademINT</a:t>
            </a:r>
            <a:endParaRPr/>
          </a:p>
        </p:txBody>
      </p:sp>
      <p:sp>
        <p:nvSpPr>
          <p:cNvPr id="227" name="Google Shape;227;p37"/>
          <p:cNvSpPr txBox="1"/>
          <p:nvPr>
            <p:ph idx="1" type="body"/>
          </p:nvPr>
        </p:nvSpPr>
        <p:spPr>
          <a:xfrm>
            <a:off x="3814650" y="1727100"/>
            <a:ext cx="4629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Des questions ?</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fr"/>
              <a:t>Bon TP à tous / toutes, et n’oubliez pas de réfléchir à ce que vous faites ;-)</a:t>
            </a:r>
            <a:endParaRPr/>
          </a:p>
        </p:txBody>
      </p:sp>
      <p:pic>
        <p:nvPicPr>
          <p:cNvPr id="228" name="Google Shape;228;p37"/>
          <p:cNvPicPr preferRelativeResize="0"/>
          <p:nvPr/>
        </p:nvPicPr>
        <p:blipFill>
          <a:blip r:embed="rId3">
            <a:alphaModFix/>
          </a:blip>
          <a:stretch>
            <a:fillRect/>
          </a:stretch>
        </p:blipFill>
        <p:spPr>
          <a:xfrm>
            <a:off x="488775" y="1386675"/>
            <a:ext cx="2779175" cy="2810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22459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sz="3400"/>
              <a:t>POURQUOI?</a:t>
            </a:r>
            <a:endParaRPr sz="3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id="75" name="Google Shape;75;p16"/>
          <p:cNvPicPr preferRelativeResize="0"/>
          <p:nvPr/>
        </p:nvPicPr>
        <p:blipFill rotWithShape="1">
          <a:blip r:embed="rId3">
            <a:alphaModFix/>
          </a:blip>
          <a:srcRect b="11174" l="0" r="0" t="0"/>
          <a:stretch/>
        </p:blipFill>
        <p:spPr>
          <a:xfrm>
            <a:off x="0" y="574825"/>
            <a:ext cx="9144000" cy="4568681"/>
          </a:xfrm>
          <a:prstGeom prst="rect">
            <a:avLst/>
          </a:prstGeom>
          <a:noFill/>
          <a:ln>
            <a:noFill/>
          </a:ln>
        </p:spPr>
      </p:pic>
      <p:sp>
        <p:nvSpPr>
          <p:cNvPr id="76" name="Google Shape;76;p16"/>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ATTENTION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Installation</a:t>
            </a:r>
            <a:endParaRPr/>
          </a:p>
        </p:txBody>
      </p:sp>
      <p:sp>
        <p:nvSpPr>
          <p:cNvPr id="82" name="Google Shape;82;p17"/>
          <p:cNvSpPr txBox="1"/>
          <p:nvPr>
            <p:ph idx="1" type="body"/>
          </p:nvPr>
        </p:nvSpPr>
        <p:spPr>
          <a:xfrm>
            <a:off x="311700" y="1152475"/>
            <a:ext cx="8322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Sur Windows: installer </a:t>
            </a:r>
            <a:r>
              <a:rPr lang="fr"/>
              <a:t>Git Bash</a:t>
            </a:r>
            <a:r>
              <a:rPr lang="fr"/>
              <a:t>: </a:t>
            </a:r>
            <a:endParaRPr/>
          </a:p>
          <a:p>
            <a:pPr indent="0" lvl="0" marL="0" rtl="0" algn="l">
              <a:spcBef>
                <a:spcPts val="1600"/>
              </a:spcBef>
              <a:spcAft>
                <a:spcPts val="0"/>
              </a:spcAft>
              <a:buNone/>
            </a:pPr>
            <a:r>
              <a:rPr lang="fr" u="sng">
                <a:solidFill>
                  <a:schemeClr val="hlink"/>
                </a:solidFill>
                <a:hlinkClick r:id="rId3"/>
              </a:rPr>
              <a:t>https://gitforwindows.org/</a:t>
            </a:r>
            <a:endParaRPr/>
          </a:p>
          <a:p>
            <a:pPr indent="0" lvl="0" marL="0" rtl="0" algn="l">
              <a:spcBef>
                <a:spcPts val="1600"/>
              </a:spcBef>
              <a:spcAft>
                <a:spcPts val="0"/>
              </a:spcAft>
              <a:buNone/>
            </a:pPr>
            <a:r>
              <a:rPr lang="fr"/>
              <a:t>Sur Linux normalement il est installé par défaut sinon:</a:t>
            </a:r>
            <a:endParaRPr/>
          </a:p>
          <a:p>
            <a:pPr indent="0" lvl="0" marL="0" rtl="0" algn="l">
              <a:spcBef>
                <a:spcPts val="1600"/>
              </a:spcBef>
              <a:spcAft>
                <a:spcPts val="0"/>
              </a:spcAft>
              <a:buNone/>
            </a:pPr>
            <a:r>
              <a:rPr i="1" lang="fr"/>
              <a:t>sudo apt install git</a:t>
            </a:r>
            <a:endParaRPr i="1"/>
          </a:p>
          <a:p>
            <a:pPr indent="0" lvl="0" marL="0" rtl="0" algn="l">
              <a:spcBef>
                <a:spcPts val="1600"/>
              </a:spcBef>
              <a:spcAft>
                <a:spcPts val="0"/>
              </a:spcAft>
              <a:buNone/>
            </a:pPr>
            <a:r>
              <a:t/>
            </a:r>
            <a:endParaRPr/>
          </a:p>
          <a:p>
            <a:pPr indent="0" lvl="0" marL="0" rtl="0" algn="l">
              <a:spcBef>
                <a:spcPts val="1600"/>
              </a:spcBef>
              <a:spcAft>
                <a:spcPts val="1600"/>
              </a:spcAft>
              <a:buNone/>
            </a:pPr>
            <a:r>
              <a:rPr lang="fr"/>
              <a:t>etc en fonction de votre distribution</a:t>
            </a:r>
            <a:endParaRPr/>
          </a:p>
        </p:txBody>
      </p:sp>
      <p:pic>
        <p:nvPicPr>
          <p:cNvPr id="83" name="Google Shape;83;p17"/>
          <p:cNvPicPr preferRelativeResize="0"/>
          <p:nvPr/>
        </p:nvPicPr>
        <p:blipFill>
          <a:blip r:embed="rId4">
            <a:alphaModFix/>
          </a:blip>
          <a:stretch>
            <a:fillRect/>
          </a:stretch>
        </p:blipFill>
        <p:spPr>
          <a:xfrm>
            <a:off x="5848775" y="177125"/>
            <a:ext cx="2265474" cy="2260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Fonctionnement de base</a:t>
            </a:r>
            <a:endParaRPr/>
          </a:p>
        </p:txBody>
      </p:sp>
      <p:pic>
        <p:nvPicPr>
          <p:cNvPr id="89" name="Google Shape;89;p18"/>
          <p:cNvPicPr preferRelativeResize="0"/>
          <p:nvPr/>
        </p:nvPicPr>
        <p:blipFill>
          <a:blip r:embed="rId3">
            <a:alphaModFix/>
          </a:blip>
          <a:stretch>
            <a:fillRect/>
          </a:stretch>
        </p:blipFill>
        <p:spPr>
          <a:xfrm>
            <a:off x="4220508" y="889650"/>
            <a:ext cx="4923490" cy="4033925"/>
          </a:xfrm>
          <a:prstGeom prst="rect">
            <a:avLst/>
          </a:prstGeom>
          <a:noFill/>
          <a:ln>
            <a:noFill/>
          </a:ln>
        </p:spPr>
      </p:pic>
      <p:sp>
        <p:nvSpPr>
          <p:cNvPr id="90" name="Google Shape;90;p18"/>
          <p:cNvSpPr txBox="1"/>
          <p:nvPr>
            <p:ph idx="1" type="body"/>
          </p:nvPr>
        </p:nvSpPr>
        <p:spPr>
          <a:xfrm>
            <a:off x="311700" y="1152475"/>
            <a:ext cx="35001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On commence toujours par:</a:t>
            </a:r>
            <a:endParaRPr/>
          </a:p>
          <a:p>
            <a:pPr indent="0" lvl="0" marL="0" rtl="0" algn="l">
              <a:spcBef>
                <a:spcPts val="1600"/>
              </a:spcBef>
              <a:spcAft>
                <a:spcPts val="0"/>
              </a:spcAft>
              <a:buNone/>
            </a:pPr>
            <a:r>
              <a:rPr lang="fr"/>
              <a:t>En local on crée son projet:</a:t>
            </a:r>
            <a:endParaRPr/>
          </a:p>
          <a:p>
            <a:pPr indent="457200" lvl="0" marL="457200" rtl="0" algn="l">
              <a:spcBef>
                <a:spcPts val="1600"/>
              </a:spcBef>
              <a:spcAft>
                <a:spcPts val="0"/>
              </a:spcAft>
              <a:buNone/>
            </a:pPr>
            <a:r>
              <a:rPr lang="fr">
                <a:latin typeface="Courier New"/>
                <a:ea typeface="Courier New"/>
                <a:cs typeface="Courier New"/>
                <a:sym typeface="Courier New"/>
              </a:rPr>
              <a:t>git init</a:t>
            </a:r>
            <a:r>
              <a:rPr lang="fr"/>
              <a:t> 	</a:t>
            </a:r>
            <a:endParaRPr/>
          </a:p>
          <a:p>
            <a:pPr indent="457200" lvl="0" marL="914400" rtl="0" algn="l">
              <a:spcBef>
                <a:spcPts val="1600"/>
              </a:spcBef>
              <a:spcAft>
                <a:spcPts val="0"/>
              </a:spcAft>
              <a:buNone/>
            </a:pPr>
            <a:r>
              <a:rPr lang="fr"/>
              <a:t>ou 	</a:t>
            </a:r>
            <a:endParaRPr/>
          </a:p>
          <a:p>
            <a:pPr indent="0" lvl="0" marL="0" rtl="0" algn="l">
              <a:spcBef>
                <a:spcPts val="1600"/>
              </a:spcBef>
              <a:spcAft>
                <a:spcPts val="0"/>
              </a:spcAft>
              <a:buNone/>
            </a:pPr>
            <a:r>
              <a:rPr lang="fr"/>
              <a:t>En reprenant un projet distant:</a:t>
            </a:r>
            <a:endParaRPr/>
          </a:p>
          <a:p>
            <a:pPr indent="0" lvl="0" marL="0" rtl="0" algn="l">
              <a:spcBef>
                <a:spcPts val="1600"/>
              </a:spcBef>
              <a:spcAft>
                <a:spcPts val="0"/>
              </a:spcAft>
              <a:buNone/>
            </a:pPr>
            <a:r>
              <a:rPr lang="fr">
                <a:latin typeface="Courier New"/>
                <a:ea typeface="Courier New"/>
                <a:cs typeface="Courier New"/>
                <a:sym typeface="Courier New"/>
              </a:rPr>
              <a:t> </a:t>
            </a:r>
            <a:r>
              <a:rPr lang="fr">
                <a:latin typeface="Courier New"/>
                <a:ea typeface="Courier New"/>
                <a:cs typeface="Courier New"/>
                <a:sym typeface="Courier New"/>
              </a:rPr>
              <a:t>git clone &lt;url_repo&gt;</a:t>
            </a:r>
            <a:endParaRPr>
              <a:latin typeface="Courier New"/>
              <a:ea typeface="Courier New"/>
              <a:cs typeface="Courier New"/>
              <a:sym typeface="Courier New"/>
            </a:endParaRPr>
          </a:p>
          <a:p>
            <a:pPr indent="0" lvl="0" marL="0" rtl="0" algn="l">
              <a:spcBef>
                <a:spcPts val="16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Fonctionnement de base</a:t>
            </a:r>
            <a:endParaRPr/>
          </a:p>
        </p:txBody>
      </p:sp>
      <p:pic>
        <p:nvPicPr>
          <p:cNvPr id="96" name="Google Shape;96;p19"/>
          <p:cNvPicPr preferRelativeResize="0"/>
          <p:nvPr/>
        </p:nvPicPr>
        <p:blipFill>
          <a:blip r:embed="rId3">
            <a:alphaModFix/>
          </a:blip>
          <a:stretch>
            <a:fillRect/>
          </a:stretch>
        </p:blipFill>
        <p:spPr>
          <a:xfrm>
            <a:off x="4220508" y="889150"/>
            <a:ext cx="4923490" cy="4033925"/>
          </a:xfrm>
          <a:prstGeom prst="rect">
            <a:avLst/>
          </a:prstGeom>
          <a:noFill/>
          <a:ln>
            <a:noFill/>
          </a:ln>
        </p:spPr>
      </p:pic>
      <p:sp>
        <p:nvSpPr>
          <p:cNvPr id="97" name="Google Shape;97;p19"/>
          <p:cNvSpPr txBox="1"/>
          <p:nvPr>
            <p:ph idx="1" type="body"/>
          </p:nvPr>
        </p:nvSpPr>
        <p:spPr>
          <a:xfrm>
            <a:off x="248000" y="1152475"/>
            <a:ext cx="4323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On ajoute les fichiers:</a:t>
            </a:r>
            <a:endParaRPr/>
          </a:p>
          <a:p>
            <a:pPr indent="0" lvl="0" marL="0" rtl="0" algn="ctr">
              <a:spcBef>
                <a:spcPts val="1600"/>
              </a:spcBef>
              <a:spcAft>
                <a:spcPts val="0"/>
              </a:spcAft>
              <a:buNone/>
            </a:pPr>
            <a:r>
              <a:rPr lang="fr">
                <a:latin typeface="Courier New"/>
                <a:ea typeface="Courier New"/>
                <a:cs typeface="Courier New"/>
                <a:sym typeface="Courier New"/>
              </a:rPr>
              <a:t>git add &lt;fichier1&gt; &lt;fichier2&gt;</a:t>
            </a:r>
            <a:endParaRPr>
              <a:latin typeface="Courier New"/>
              <a:ea typeface="Courier New"/>
              <a:cs typeface="Courier New"/>
              <a:sym typeface="Courier New"/>
            </a:endParaRPr>
          </a:p>
          <a:p>
            <a:pPr indent="0" lvl="0" marL="0" rtl="0" algn="l">
              <a:spcBef>
                <a:spcPts val="1600"/>
              </a:spcBef>
              <a:spcAft>
                <a:spcPts val="0"/>
              </a:spcAft>
              <a:buNone/>
            </a:pPr>
            <a:r>
              <a:rPr lang="fr"/>
              <a:t>plus généralement :</a:t>
            </a:r>
            <a:endParaRPr/>
          </a:p>
          <a:p>
            <a:pPr indent="0" lvl="0" marL="0" rtl="0" algn="ctr">
              <a:spcBef>
                <a:spcPts val="1600"/>
              </a:spcBef>
              <a:spcAft>
                <a:spcPts val="0"/>
              </a:spcAft>
              <a:buNone/>
            </a:pPr>
            <a:r>
              <a:rPr lang="fr">
                <a:latin typeface="Courier New"/>
                <a:ea typeface="Courier New"/>
                <a:cs typeface="Courier New"/>
                <a:sym typeface="Courier New"/>
              </a:rPr>
              <a:t>git add * </a:t>
            </a:r>
            <a:endParaRPr>
              <a:latin typeface="Courier New"/>
              <a:ea typeface="Courier New"/>
              <a:cs typeface="Courier New"/>
              <a:sym typeface="Courier New"/>
            </a:endParaRPr>
          </a:p>
          <a:p>
            <a:pPr indent="0" lvl="0" marL="0" rtl="0" algn="l">
              <a:spcBef>
                <a:spcPts val="1600"/>
              </a:spcBef>
              <a:spcAft>
                <a:spcPts val="0"/>
              </a:spcAft>
              <a:buNone/>
            </a:pPr>
            <a:r>
              <a:rPr lang="fr"/>
              <a:t>puis on peut vérifier les fichiers ajoués :</a:t>
            </a:r>
            <a:endParaRPr/>
          </a:p>
          <a:p>
            <a:pPr indent="0" lvl="0" marL="0" rtl="0" algn="ctr">
              <a:spcBef>
                <a:spcPts val="1600"/>
              </a:spcBef>
              <a:spcAft>
                <a:spcPts val="0"/>
              </a:spcAft>
              <a:buNone/>
            </a:pPr>
            <a:r>
              <a:rPr lang="fr">
                <a:latin typeface="Courier New"/>
                <a:ea typeface="Courier New"/>
                <a:cs typeface="Courier New"/>
                <a:sym typeface="Courier New"/>
              </a:rPr>
              <a:t>git status</a:t>
            </a:r>
            <a:endParaRPr>
              <a:latin typeface="Courier New"/>
              <a:ea typeface="Courier New"/>
              <a:cs typeface="Courier New"/>
              <a:sym typeface="Courier New"/>
            </a:endParaRPr>
          </a:p>
          <a:p>
            <a:pPr indent="0" lvl="0" marL="0" rtl="0" algn="ctr">
              <a:spcBef>
                <a:spcPts val="1600"/>
              </a:spcBef>
              <a:spcAft>
                <a:spcPts val="0"/>
              </a:spcAft>
              <a:buNone/>
            </a:pPr>
            <a:r>
              <a:t/>
            </a:r>
            <a:endParaRPr>
              <a:latin typeface="Courier New"/>
              <a:ea typeface="Courier New"/>
              <a:cs typeface="Courier New"/>
              <a:sym typeface="Courier New"/>
            </a:endParaRPr>
          </a:p>
          <a:p>
            <a:pPr indent="0" lvl="0" marL="0" rtl="0" algn="l">
              <a:spcBef>
                <a:spcPts val="1600"/>
              </a:spcBef>
              <a:spcAft>
                <a:spcPts val="0"/>
              </a:spcAft>
              <a:buNone/>
            </a:pPr>
            <a:r>
              <a:rPr lang="fr"/>
              <a:t>au cas où : </a:t>
            </a:r>
            <a:r>
              <a:rPr lang="fr">
                <a:latin typeface="Courier New"/>
                <a:ea typeface="Courier New"/>
                <a:cs typeface="Courier New"/>
                <a:sym typeface="Courier New"/>
              </a:rPr>
              <a:t>git rm</a:t>
            </a:r>
            <a:r>
              <a:rPr lang="fr"/>
              <a:t> et </a:t>
            </a:r>
            <a:r>
              <a:rPr lang="fr">
                <a:latin typeface="Courier New"/>
                <a:ea typeface="Courier New"/>
                <a:cs typeface="Courier New"/>
                <a:sym typeface="Courier New"/>
              </a:rPr>
              <a:t>git mv</a:t>
            </a:r>
            <a:endParaRPr>
              <a:latin typeface="Courier New"/>
              <a:ea typeface="Courier New"/>
              <a:cs typeface="Courier New"/>
              <a:sym typeface="Courier New"/>
            </a:endParaRPr>
          </a:p>
          <a:p>
            <a:pPr indent="0" lvl="0" marL="0" rtl="0" algn="l">
              <a:spcBef>
                <a:spcPts val="160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Fonctionnement de base</a:t>
            </a:r>
            <a:endParaRPr/>
          </a:p>
        </p:txBody>
      </p:sp>
      <p:pic>
        <p:nvPicPr>
          <p:cNvPr id="103" name="Google Shape;103;p20"/>
          <p:cNvPicPr preferRelativeResize="0"/>
          <p:nvPr/>
        </p:nvPicPr>
        <p:blipFill>
          <a:blip r:embed="rId3">
            <a:alphaModFix/>
          </a:blip>
          <a:stretch>
            <a:fillRect/>
          </a:stretch>
        </p:blipFill>
        <p:spPr>
          <a:xfrm>
            <a:off x="4220508" y="889150"/>
            <a:ext cx="4923490" cy="4033925"/>
          </a:xfrm>
          <a:prstGeom prst="rect">
            <a:avLst/>
          </a:prstGeom>
          <a:noFill/>
          <a:ln>
            <a:noFill/>
          </a:ln>
        </p:spPr>
      </p:pic>
      <p:sp>
        <p:nvSpPr>
          <p:cNvPr id="104" name="Google Shape;104;p20"/>
          <p:cNvSpPr txBox="1"/>
          <p:nvPr>
            <p:ph idx="1" type="body"/>
          </p:nvPr>
        </p:nvSpPr>
        <p:spPr>
          <a:xfrm>
            <a:off x="248000" y="1152475"/>
            <a:ext cx="4323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On peut alors enregistrer les changements :</a:t>
            </a:r>
            <a:endParaRPr/>
          </a:p>
          <a:p>
            <a:pPr indent="0" lvl="0" marL="0" rtl="0" algn="ctr">
              <a:spcBef>
                <a:spcPts val="1600"/>
              </a:spcBef>
              <a:spcAft>
                <a:spcPts val="0"/>
              </a:spcAft>
              <a:buNone/>
            </a:pPr>
            <a:r>
              <a:rPr lang="fr" sz="1300">
                <a:latin typeface="Courier New"/>
                <a:ea typeface="Courier New"/>
                <a:cs typeface="Courier New"/>
                <a:sym typeface="Courier New"/>
              </a:rPr>
              <a:t>git commit -m “qu’est-ce que j’ai fait”</a:t>
            </a:r>
            <a:endParaRPr sz="1300">
              <a:latin typeface="Courier New"/>
              <a:ea typeface="Courier New"/>
              <a:cs typeface="Courier New"/>
              <a:sym typeface="Courier New"/>
            </a:endParaRPr>
          </a:p>
          <a:p>
            <a:pPr indent="0" lvl="0" marL="0" rtl="0" algn="l">
              <a:spcBef>
                <a:spcPts val="1600"/>
              </a:spcBef>
              <a:spcAft>
                <a:spcPts val="0"/>
              </a:spcAft>
              <a:buNone/>
            </a:pPr>
            <a:r>
              <a:rPr lang="fr"/>
              <a:t>puis les envoyer en remote :</a:t>
            </a:r>
            <a:endParaRPr/>
          </a:p>
          <a:p>
            <a:pPr indent="0" lvl="0" marL="0" rtl="0" algn="ctr">
              <a:spcBef>
                <a:spcPts val="1600"/>
              </a:spcBef>
              <a:spcAft>
                <a:spcPts val="0"/>
              </a:spcAft>
              <a:buNone/>
            </a:pPr>
            <a:r>
              <a:rPr lang="fr">
                <a:latin typeface="Courier New"/>
                <a:ea typeface="Courier New"/>
                <a:cs typeface="Courier New"/>
                <a:sym typeface="Courier New"/>
              </a:rPr>
              <a:t>git push</a:t>
            </a:r>
            <a:endParaRPr>
              <a:latin typeface="Courier New"/>
              <a:ea typeface="Courier New"/>
              <a:cs typeface="Courier New"/>
              <a:sym typeface="Courier New"/>
            </a:endParaRPr>
          </a:p>
          <a:p>
            <a:pPr indent="0" lvl="0" marL="0" rtl="0" algn="l">
              <a:spcBef>
                <a:spcPts val="1600"/>
              </a:spcBef>
              <a:spcAft>
                <a:spcPts val="0"/>
              </a:spcAft>
              <a:buNone/>
            </a:pPr>
            <a:r>
              <a:rPr lang="fr"/>
              <a:t>Et aller chercher les modifications :</a:t>
            </a:r>
            <a:endParaRPr/>
          </a:p>
          <a:p>
            <a:pPr indent="0" lvl="0" marL="0" rtl="0" algn="ctr">
              <a:spcBef>
                <a:spcPts val="1600"/>
              </a:spcBef>
              <a:spcAft>
                <a:spcPts val="1600"/>
              </a:spcAft>
              <a:buNone/>
            </a:pPr>
            <a:r>
              <a:rPr lang="fr">
                <a:latin typeface="Courier New"/>
                <a:ea typeface="Courier New"/>
                <a:cs typeface="Courier New"/>
                <a:sym typeface="Courier New"/>
              </a:rPr>
              <a:t>git pull</a:t>
            </a:r>
            <a:endParaRPr>
              <a:latin typeface="Courier New"/>
              <a:ea typeface="Courier New"/>
              <a:cs typeface="Courier New"/>
              <a:sym typeface="Courier New"/>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fr"/>
              <a:t>Les branches</a:t>
            </a:r>
            <a:endParaRPr/>
          </a:p>
        </p:txBody>
      </p:sp>
      <p:pic>
        <p:nvPicPr>
          <p:cNvPr id="110" name="Google Shape;110;p21"/>
          <p:cNvPicPr preferRelativeResize="0"/>
          <p:nvPr/>
        </p:nvPicPr>
        <p:blipFill>
          <a:blip r:embed="rId3">
            <a:alphaModFix/>
          </a:blip>
          <a:stretch>
            <a:fillRect/>
          </a:stretch>
        </p:blipFill>
        <p:spPr>
          <a:xfrm>
            <a:off x="5265320" y="25037"/>
            <a:ext cx="3818504" cy="5093424"/>
          </a:xfrm>
          <a:prstGeom prst="rect">
            <a:avLst/>
          </a:prstGeom>
          <a:noFill/>
          <a:ln>
            <a:noFill/>
          </a:ln>
        </p:spPr>
      </p:pic>
      <p:sp>
        <p:nvSpPr>
          <p:cNvPr id="111" name="Google Shape;111;p21"/>
          <p:cNvSpPr txBox="1"/>
          <p:nvPr>
            <p:ph idx="1" type="body"/>
          </p:nvPr>
        </p:nvSpPr>
        <p:spPr>
          <a:xfrm>
            <a:off x="261825" y="1273300"/>
            <a:ext cx="51297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r"/>
              <a:t>Objectif</a:t>
            </a:r>
            <a:r>
              <a:rPr lang="fr"/>
              <a:t>: mettre de l’ordre dans son projet</a:t>
            </a:r>
            <a:endParaRPr/>
          </a:p>
          <a:p>
            <a:pPr indent="0" lvl="0" marL="0" rtl="0" algn="l">
              <a:spcBef>
                <a:spcPts val="1600"/>
              </a:spcBef>
              <a:spcAft>
                <a:spcPts val="0"/>
              </a:spcAft>
              <a:buNone/>
            </a:pPr>
            <a:r>
              <a:rPr b="1" lang="fr"/>
              <a:t>Commandes: </a:t>
            </a:r>
            <a:endParaRPr b="1"/>
          </a:p>
          <a:p>
            <a:pPr indent="0" lvl="0" marL="0" rtl="0" algn="l">
              <a:spcBef>
                <a:spcPts val="1600"/>
              </a:spcBef>
              <a:spcAft>
                <a:spcPts val="0"/>
              </a:spcAft>
              <a:buNone/>
            </a:pPr>
            <a:r>
              <a:rPr lang="fr"/>
              <a:t>    </a:t>
            </a:r>
            <a:r>
              <a:rPr lang="fr"/>
              <a:t>Créer :</a:t>
            </a:r>
            <a:r>
              <a:rPr lang="fr">
                <a:latin typeface="Courier New"/>
                <a:ea typeface="Courier New"/>
                <a:cs typeface="Courier New"/>
                <a:sym typeface="Courier New"/>
              </a:rPr>
              <a:t> </a:t>
            </a:r>
            <a:r>
              <a:rPr lang="fr">
                <a:latin typeface="Courier New"/>
                <a:ea typeface="Courier New"/>
                <a:cs typeface="Courier New"/>
                <a:sym typeface="Courier New"/>
              </a:rPr>
              <a:t>git branch &lt;nom_branche&gt;</a:t>
            </a:r>
            <a:endParaRPr>
              <a:latin typeface="Courier New"/>
              <a:ea typeface="Courier New"/>
              <a:cs typeface="Courier New"/>
              <a:sym typeface="Courier New"/>
            </a:endParaRPr>
          </a:p>
          <a:p>
            <a:pPr indent="0" lvl="0" marL="0" rtl="0" algn="l">
              <a:spcBef>
                <a:spcPts val="1600"/>
              </a:spcBef>
              <a:spcAft>
                <a:spcPts val="0"/>
              </a:spcAft>
              <a:buNone/>
            </a:pPr>
            <a:r>
              <a:rPr lang="fr"/>
              <a:t>ou</a:t>
            </a:r>
            <a:r>
              <a:rPr lang="fr">
                <a:latin typeface="Courier New"/>
                <a:ea typeface="Courier New"/>
                <a:cs typeface="Courier New"/>
                <a:sym typeface="Courier New"/>
              </a:rPr>
              <a:t> git checkout -b &lt;nom_branche&gt;</a:t>
            </a:r>
            <a:endParaRPr>
              <a:latin typeface="Courier New"/>
              <a:ea typeface="Courier New"/>
              <a:cs typeface="Courier New"/>
              <a:sym typeface="Courier New"/>
            </a:endParaRPr>
          </a:p>
          <a:p>
            <a:pPr indent="0" lvl="0" marL="0" rtl="0" algn="l">
              <a:spcBef>
                <a:spcPts val="1600"/>
              </a:spcBef>
              <a:spcAft>
                <a:spcPts val="1600"/>
              </a:spcAft>
              <a:buNone/>
            </a:pPr>
            <a:r>
              <a:rPr lang="fr"/>
              <a:t>    </a:t>
            </a:r>
            <a:r>
              <a:rPr lang="fr"/>
              <a:t>Changer : </a:t>
            </a:r>
            <a:r>
              <a:rPr lang="fr">
                <a:latin typeface="Courier New"/>
                <a:ea typeface="Courier New"/>
                <a:cs typeface="Courier New"/>
                <a:sym typeface="Courier New"/>
              </a:rPr>
              <a:t>git checkout &lt;nom_branche&gt;</a:t>
            </a:r>
            <a:endParaRPr>
              <a:latin typeface="Courier New"/>
              <a:ea typeface="Courier New"/>
              <a:cs typeface="Courier New"/>
              <a:sym typeface="Courier New"/>
            </a:endParaRPr>
          </a:p>
        </p:txBody>
      </p:sp>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