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Proxima Nova"/>
      <p:regular r:id="rId39"/>
      <p:bold r:id="rId40"/>
      <p:italic r:id="rId41"/>
      <p:boldItalic r:id="rId42"/>
    </p:embeddedFont>
    <p:embeddedFont>
      <p:font typeface="Alfa Slab On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fntdata"/><Relationship Id="rId20" Type="http://schemas.openxmlformats.org/officeDocument/2006/relationships/slide" Target="slides/slide15.xml"/><Relationship Id="rId42" Type="http://schemas.openxmlformats.org/officeDocument/2006/relationships/font" Target="fonts/ProximaNova-boldItalic.fntdata"/><Relationship Id="rId41" Type="http://schemas.openxmlformats.org/officeDocument/2006/relationships/font" Target="fonts/ProximaNova-italic.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AlfaSlabOne-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roximaNova-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cef3e3f6bf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cef3e3f6bf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eedd965e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eeedd965e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eedd965e3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eedd965e3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eeedd965e3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eeedd965e3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eedd965e3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eedd965e3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cef3e3f6bf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cef3e3f6bf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cef3e3f6b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cef3e3f6b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eeedd965e3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eeedd965e3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cef3e3f6b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cef3e3f6b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cef3e3f6bf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cef3e3f6bf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16036039d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16036039d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cef3e3f6bf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cef3e3f6bf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ef3e3f6b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ef3e3f6bf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eeedd965e3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eeedd965e3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cef3e3f6bf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cef3e3f6bf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cef3e3f6bf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cef3e3f6bf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eeedd965e3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eeedd965e3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cef3e3f6b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cef3e3f6bf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cef3e3f6bf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cef3e3f6bf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cef3e3f6bf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cef3e3f6bf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1699c38c4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1699c38c4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16036039d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16036039d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Dans l’ordre d’apparition:</a:t>
            </a:r>
            <a:endParaRPr/>
          </a:p>
          <a:p>
            <a:pPr indent="-298450" lvl="0" marL="457200" rtl="0" algn="l">
              <a:spcBef>
                <a:spcPts val="0"/>
              </a:spcBef>
              <a:spcAft>
                <a:spcPts val="0"/>
              </a:spcAft>
              <a:buSzPts val="1100"/>
              <a:buChar char="-"/>
            </a:pPr>
            <a:r>
              <a:rPr lang="en"/>
              <a:t>Minecraft, Starbound -&gt; Génération du terrain</a:t>
            </a:r>
            <a:endParaRPr/>
          </a:p>
          <a:p>
            <a:pPr indent="-298450" lvl="0" marL="457200" rtl="0" algn="l">
              <a:spcBef>
                <a:spcPts val="0"/>
              </a:spcBef>
              <a:spcAft>
                <a:spcPts val="0"/>
              </a:spcAft>
              <a:buSzPts val="1100"/>
              <a:buChar char="-"/>
            </a:pPr>
            <a:r>
              <a:rPr lang="en"/>
              <a:t>Borderlands -&gt; Génération d’armes</a:t>
            </a:r>
            <a:endParaRPr/>
          </a:p>
          <a:p>
            <a:pPr indent="-298450" lvl="0" marL="457200" rtl="0" algn="l">
              <a:spcBef>
                <a:spcPts val="0"/>
              </a:spcBef>
              <a:spcAft>
                <a:spcPts val="0"/>
              </a:spcAft>
              <a:buSzPts val="1100"/>
              <a:buChar char="-"/>
            </a:pPr>
            <a:r>
              <a:rPr lang="en"/>
              <a:t>Binding of Isaac (et les autres roguelike et rogue-lite) -&gt; Génération procédurale du donjon</a:t>
            </a:r>
            <a:endParaRPr/>
          </a:p>
          <a:p>
            <a:pPr indent="-298450" lvl="0" marL="457200" rtl="0" algn="l">
              <a:spcBef>
                <a:spcPts val="0"/>
              </a:spcBef>
              <a:spcAft>
                <a:spcPts val="0"/>
              </a:spcAft>
              <a:buSzPts val="1100"/>
              <a:buChar char="-"/>
            </a:pPr>
            <a:r>
              <a:rPr lang="en"/>
              <a:t>.kkrieger -&gt; jeu de 2004 qui pèse 97,280 octets (TRÈS LÉGER), généré quasiment </a:t>
            </a:r>
            <a:r>
              <a:rPr lang="en"/>
              <a:t>entièrement</a:t>
            </a:r>
            <a:r>
              <a:rPr lang="en"/>
              <a:t> procéduralement</a:t>
            </a:r>
            <a:endParaRPr/>
          </a:p>
          <a:p>
            <a:pPr indent="-298450" lvl="0" marL="457200" rtl="0" algn="l">
              <a:spcBef>
                <a:spcPts val="0"/>
              </a:spcBef>
              <a:spcAft>
                <a:spcPts val="0"/>
              </a:spcAft>
              <a:buSzPts val="1100"/>
              <a:buChar char="-"/>
            </a:pPr>
            <a:r>
              <a:rPr lang="en"/>
              <a:t>Left 4 Dead 2 -&gt; le jeu génère les niveaux au fur et à mesure de la progression des joueurs, pour doser la difficulté</a:t>
            </a:r>
            <a:endParaRPr/>
          </a:p>
          <a:p>
            <a:pPr indent="-298450" lvl="0" marL="457200" rtl="0" algn="l">
              <a:spcBef>
                <a:spcPts val="0"/>
              </a:spcBef>
              <a:spcAft>
                <a:spcPts val="0"/>
              </a:spcAft>
              <a:buSzPts val="1100"/>
              <a:buChar char="-"/>
            </a:pPr>
            <a:r>
              <a:rPr lang="en"/>
              <a:t>XCOM -&gt; Génération de maps et de missions</a:t>
            </a:r>
            <a:endParaRPr/>
          </a:p>
          <a:p>
            <a:pPr indent="-298450" lvl="0" marL="457200" rtl="0" algn="l">
              <a:spcBef>
                <a:spcPts val="0"/>
              </a:spcBef>
              <a:spcAft>
                <a:spcPts val="0"/>
              </a:spcAft>
              <a:buSzPts val="1100"/>
              <a:buChar char="-"/>
            </a:pPr>
            <a:r>
              <a:rPr lang="en"/>
              <a:t>LOTR -&gt; Animation procédurale, tout autre chose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cef3e3f6bf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cef3e3f6bf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eeedd965e3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eeedd965e3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eeedd965e3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eeedd965e3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eedd965e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eeedd965e3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4a57df8c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4a57df8c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16036039d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16036039d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cef3e3f6b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cef3e3f6b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cef3e3f6b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ef3e3f6b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Méthode utilisée par Rogue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eeedd965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eeedd965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cef3e3f6b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ef3e3f6b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youtu.be/TlLIOgWYVpI?t=42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youtu.be/Y37-gB83HK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youtu.be/v7yyZZjF1z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youtu.be/MbAvdZ1mGzE?t=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youtube.com/watch?v=YS0MTrjxGb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2.png"/><Relationship Id="rId11" Type="http://schemas.openxmlformats.org/officeDocument/2006/relationships/image" Target="../media/image23.jpg"/><Relationship Id="rId10" Type="http://schemas.openxmlformats.org/officeDocument/2006/relationships/image" Target="../media/image14.png"/><Relationship Id="rId12" Type="http://schemas.openxmlformats.org/officeDocument/2006/relationships/image" Target="../media/image18.jpg"/><Relationship Id="rId9"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youtu.be/Uo9-IcHhq_w?t=2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Génération Procédurale</a:t>
            </a:r>
            <a:endParaRPr sz="800"/>
          </a:p>
        </p:txBody>
      </p:sp>
      <p:sp>
        <p:nvSpPr>
          <p:cNvPr id="57" name="Google Shape;57;p13"/>
          <p:cNvSpPr txBox="1"/>
          <p:nvPr/>
        </p:nvSpPr>
        <p:spPr>
          <a:xfrm>
            <a:off x="1187250" y="2944000"/>
            <a:ext cx="676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3"/>
                </a:solidFill>
                <a:latin typeface="Alfa Slab One"/>
                <a:ea typeface="Alfa Slab One"/>
                <a:cs typeface="Alfa Slab One"/>
                <a:sym typeface="Alfa Slab One"/>
              </a:rPr>
              <a:t>Ou comment être paresseux en fournissant trop de travail</a:t>
            </a:r>
            <a:endParaRPr>
              <a:solidFill>
                <a:schemeClr val="accent3"/>
              </a:solidFill>
              <a:latin typeface="Alfa Slab One"/>
              <a:ea typeface="Alfa Slab One"/>
              <a:cs typeface="Alfa Slab One"/>
              <a:sym typeface="Alfa Slab One"/>
            </a:endParaRPr>
          </a:p>
        </p:txBody>
      </p:sp>
      <p:pic>
        <p:nvPicPr>
          <p:cNvPr id="58" name="Google Shape;58;p13"/>
          <p:cNvPicPr preferRelativeResize="0"/>
          <p:nvPr/>
        </p:nvPicPr>
        <p:blipFill>
          <a:blip r:embed="rId3">
            <a:alphaModFix/>
          </a:blip>
          <a:stretch>
            <a:fillRect/>
          </a:stretch>
        </p:blipFill>
        <p:spPr>
          <a:xfrm>
            <a:off x="3384749" y="3871455"/>
            <a:ext cx="1187250" cy="1193672"/>
          </a:xfrm>
          <a:prstGeom prst="rect">
            <a:avLst/>
          </a:prstGeom>
          <a:noFill/>
          <a:ln>
            <a:noFill/>
          </a:ln>
        </p:spPr>
      </p:pic>
      <p:pic>
        <p:nvPicPr>
          <p:cNvPr id="59" name="Google Shape;59;p13"/>
          <p:cNvPicPr preferRelativeResize="0"/>
          <p:nvPr/>
        </p:nvPicPr>
        <p:blipFill>
          <a:blip r:embed="rId4">
            <a:alphaModFix/>
          </a:blip>
          <a:stretch>
            <a:fillRect/>
          </a:stretch>
        </p:blipFill>
        <p:spPr>
          <a:xfrm>
            <a:off x="4572000" y="3843280"/>
            <a:ext cx="1187249" cy="12218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Drunken wanderer</a:t>
            </a:r>
            <a:endParaRPr/>
          </a:p>
        </p:txBody>
      </p:sp>
      <p:sp>
        <p:nvSpPr>
          <p:cNvPr id="131" name="Google Shape;131;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Difficulté </a:t>
            </a:r>
            <a:r>
              <a:rPr lang="en"/>
              <a:t>: facile</a:t>
            </a:r>
            <a:endParaRPr/>
          </a:p>
          <a:p>
            <a:pPr indent="0" lvl="0" marL="0" rtl="0" algn="l">
              <a:spcBef>
                <a:spcPts val="1200"/>
              </a:spcBef>
              <a:spcAft>
                <a:spcPts val="0"/>
              </a:spcAft>
              <a:buNone/>
            </a:pPr>
            <a:r>
              <a:rPr b="1" lang="en"/>
              <a:t>Gestion du Level Design</a:t>
            </a:r>
            <a:r>
              <a:rPr lang="en"/>
              <a:t> : Aucun</a:t>
            </a:r>
            <a:endParaRPr/>
          </a:p>
          <a:p>
            <a:pPr indent="0" lvl="0" marL="0" rtl="0" algn="l">
              <a:spcBef>
                <a:spcPts val="1200"/>
              </a:spcBef>
              <a:spcAft>
                <a:spcPts val="0"/>
              </a:spcAft>
              <a:buNone/>
            </a:pPr>
            <a:r>
              <a:rPr b="1" lang="en"/>
              <a:t>Avantage </a:t>
            </a:r>
            <a:r>
              <a:rPr lang="en"/>
              <a:t>: Connexe, fait très “naturel”</a:t>
            </a:r>
            <a:endParaRPr/>
          </a:p>
          <a:p>
            <a:pPr indent="0" lvl="0" marL="0" rtl="0" algn="l">
              <a:spcBef>
                <a:spcPts val="1200"/>
              </a:spcBef>
              <a:spcAft>
                <a:spcPts val="0"/>
              </a:spcAft>
              <a:buNone/>
            </a:pPr>
            <a:r>
              <a:rPr b="1" lang="en"/>
              <a:t>Inconvénient</a:t>
            </a:r>
            <a:r>
              <a:rPr lang="en"/>
              <a:t>: Fait un gros blob si on laisse tourner trop longtemps, aucun contrôle de Level Design</a:t>
            </a:r>
            <a:endParaRPr/>
          </a:p>
          <a:p>
            <a:pPr indent="0" lvl="0" marL="0" rtl="0" algn="l">
              <a:spcBef>
                <a:spcPts val="1200"/>
              </a:spcBef>
              <a:spcAft>
                <a:spcPts val="0"/>
              </a:spcAft>
              <a:buNone/>
            </a:pPr>
            <a:r>
              <a:rPr lang="en" u="sng">
                <a:solidFill>
                  <a:schemeClr val="hlink"/>
                </a:solidFill>
                <a:hlinkClick r:id="rId3"/>
              </a:rPr>
              <a:t>https://youtu.be/TlLIOgWYVpI?t=427</a:t>
            </a:r>
            <a:endParaRPr/>
          </a:p>
          <a:p>
            <a:pPr indent="0" lvl="0" marL="0" rtl="0" algn="l">
              <a:spcBef>
                <a:spcPts val="120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p:nvPr/>
        </p:nvSpPr>
        <p:spPr>
          <a:xfrm>
            <a:off x="1361750" y="629075"/>
            <a:ext cx="1354320" cy="52547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Début</a:t>
            </a:r>
            <a:endParaRPr sz="800"/>
          </a:p>
        </p:txBody>
      </p:sp>
      <p:sp>
        <p:nvSpPr>
          <p:cNvPr id="137" name="Google Shape;137;p23"/>
          <p:cNvSpPr/>
          <p:nvPr/>
        </p:nvSpPr>
        <p:spPr>
          <a:xfrm>
            <a:off x="2532425" y="3838025"/>
            <a:ext cx="1354320" cy="52547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End</a:t>
            </a:r>
            <a:endParaRPr sz="800"/>
          </a:p>
        </p:txBody>
      </p:sp>
      <p:sp>
        <p:nvSpPr>
          <p:cNvPr id="138" name="Google Shape;138;p23"/>
          <p:cNvSpPr/>
          <p:nvPr/>
        </p:nvSpPr>
        <p:spPr>
          <a:xfrm>
            <a:off x="1274050" y="1272875"/>
            <a:ext cx="1529700" cy="6693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Wanderer restant ?</a:t>
            </a:r>
            <a:endParaRPr sz="1000"/>
          </a:p>
        </p:txBody>
      </p:sp>
      <p:cxnSp>
        <p:nvCxnSpPr>
          <p:cNvPr id="139" name="Google Shape;139;p23"/>
          <p:cNvCxnSpPr>
            <a:stCxn id="136" idx="2"/>
            <a:endCxn id="138" idx="0"/>
          </p:cNvCxnSpPr>
          <p:nvPr/>
        </p:nvCxnSpPr>
        <p:spPr>
          <a:xfrm>
            <a:off x="2038910" y="1154549"/>
            <a:ext cx="0" cy="118200"/>
          </a:xfrm>
          <a:prstGeom prst="straightConnector1">
            <a:avLst/>
          </a:prstGeom>
          <a:noFill/>
          <a:ln cap="flat" cmpd="sng" w="9525">
            <a:solidFill>
              <a:schemeClr val="dk2"/>
            </a:solidFill>
            <a:prstDash val="solid"/>
            <a:round/>
            <a:headEnd len="med" w="med" type="none"/>
            <a:tailEnd len="med" w="med" type="triangle"/>
          </a:ln>
        </p:spPr>
      </p:cxnSp>
      <p:cxnSp>
        <p:nvCxnSpPr>
          <p:cNvPr id="140" name="Google Shape;140;p23"/>
          <p:cNvCxnSpPr>
            <a:stCxn id="138" idx="3"/>
            <a:endCxn id="137" idx="0"/>
          </p:cNvCxnSpPr>
          <p:nvPr/>
        </p:nvCxnSpPr>
        <p:spPr>
          <a:xfrm>
            <a:off x="2803750" y="1607525"/>
            <a:ext cx="405900" cy="2230500"/>
          </a:xfrm>
          <a:prstGeom prst="bentConnector2">
            <a:avLst/>
          </a:prstGeom>
          <a:noFill/>
          <a:ln cap="flat" cmpd="sng" w="9525">
            <a:solidFill>
              <a:schemeClr val="dk2"/>
            </a:solidFill>
            <a:prstDash val="solid"/>
            <a:round/>
            <a:headEnd len="med" w="med" type="none"/>
            <a:tailEnd len="med" w="med" type="triangle"/>
          </a:ln>
        </p:spPr>
      </p:cxnSp>
      <p:sp>
        <p:nvSpPr>
          <p:cNvPr id="141" name="Google Shape;141;p23"/>
          <p:cNvSpPr/>
          <p:nvPr/>
        </p:nvSpPr>
        <p:spPr>
          <a:xfrm>
            <a:off x="1545400" y="2190650"/>
            <a:ext cx="987000" cy="52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Lancer un wanderer</a:t>
            </a:r>
            <a:endParaRPr sz="1000"/>
          </a:p>
        </p:txBody>
      </p:sp>
      <p:sp>
        <p:nvSpPr>
          <p:cNvPr id="142" name="Google Shape;142;p23"/>
          <p:cNvSpPr txBox="1"/>
          <p:nvPr/>
        </p:nvSpPr>
        <p:spPr>
          <a:xfrm>
            <a:off x="2876588" y="1391350"/>
            <a:ext cx="666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Calibri"/>
                <a:ea typeface="Calibri"/>
                <a:cs typeface="Calibri"/>
                <a:sym typeface="Calibri"/>
              </a:rPr>
              <a:t>Non</a:t>
            </a:r>
            <a:endParaRPr sz="600">
              <a:latin typeface="Calibri"/>
              <a:ea typeface="Calibri"/>
              <a:cs typeface="Calibri"/>
              <a:sym typeface="Calibri"/>
            </a:endParaRPr>
          </a:p>
        </p:txBody>
      </p:sp>
      <p:cxnSp>
        <p:nvCxnSpPr>
          <p:cNvPr id="143" name="Google Shape;143;p23"/>
          <p:cNvCxnSpPr>
            <a:stCxn id="138" idx="2"/>
            <a:endCxn id="141" idx="0"/>
          </p:cNvCxnSpPr>
          <p:nvPr/>
        </p:nvCxnSpPr>
        <p:spPr>
          <a:xfrm>
            <a:off x="2038900" y="1942175"/>
            <a:ext cx="0" cy="248400"/>
          </a:xfrm>
          <a:prstGeom prst="straightConnector1">
            <a:avLst/>
          </a:prstGeom>
          <a:noFill/>
          <a:ln cap="flat" cmpd="sng" w="9525">
            <a:solidFill>
              <a:schemeClr val="dk2"/>
            </a:solidFill>
            <a:prstDash val="solid"/>
            <a:round/>
            <a:headEnd len="med" w="med" type="none"/>
            <a:tailEnd len="med" w="med" type="triangle"/>
          </a:ln>
        </p:spPr>
      </p:cxnSp>
      <p:sp>
        <p:nvSpPr>
          <p:cNvPr id="144" name="Google Shape;144;p23"/>
          <p:cNvSpPr/>
          <p:nvPr/>
        </p:nvSpPr>
        <p:spPr>
          <a:xfrm>
            <a:off x="1545425" y="2964725"/>
            <a:ext cx="987000" cy="52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Affecter</a:t>
            </a:r>
            <a:r>
              <a:rPr lang="en" sz="1000"/>
              <a:t> les cellules traversées</a:t>
            </a:r>
            <a:endParaRPr sz="1000"/>
          </a:p>
        </p:txBody>
      </p:sp>
      <p:cxnSp>
        <p:nvCxnSpPr>
          <p:cNvPr id="145" name="Google Shape;145;p23"/>
          <p:cNvCxnSpPr>
            <a:stCxn id="141" idx="2"/>
            <a:endCxn id="144" idx="0"/>
          </p:cNvCxnSpPr>
          <p:nvPr/>
        </p:nvCxnSpPr>
        <p:spPr>
          <a:xfrm>
            <a:off x="2038900" y="2716250"/>
            <a:ext cx="0" cy="248400"/>
          </a:xfrm>
          <a:prstGeom prst="straightConnector1">
            <a:avLst/>
          </a:prstGeom>
          <a:noFill/>
          <a:ln cap="flat" cmpd="sng" w="9525">
            <a:solidFill>
              <a:schemeClr val="dk2"/>
            </a:solidFill>
            <a:prstDash val="solid"/>
            <a:round/>
            <a:headEnd len="med" w="med" type="none"/>
            <a:tailEnd len="med" w="med" type="triangle"/>
          </a:ln>
        </p:spPr>
      </p:cxnSp>
      <p:cxnSp>
        <p:nvCxnSpPr>
          <p:cNvPr id="146" name="Google Shape;146;p23"/>
          <p:cNvCxnSpPr>
            <a:stCxn id="144" idx="2"/>
            <a:endCxn id="138" idx="1"/>
          </p:cNvCxnSpPr>
          <p:nvPr/>
        </p:nvCxnSpPr>
        <p:spPr>
          <a:xfrm flipH="1" rot="5400000">
            <a:off x="715025" y="2166425"/>
            <a:ext cx="1882800" cy="765000"/>
          </a:xfrm>
          <a:prstGeom prst="bentConnector4">
            <a:avLst>
              <a:gd fmla="val -12647" name="adj1"/>
              <a:gd fmla="val 131111" name="adj2"/>
            </a:avLst>
          </a:prstGeom>
          <a:noFill/>
          <a:ln cap="flat" cmpd="sng" w="9525">
            <a:solidFill>
              <a:schemeClr val="dk2"/>
            </a:solidFill>
            <a:prstDash val="solid"/>
            <a:round/>
            <a:headEnd len="med" w="med" type="none"/>
            <a:tailEnd len="med" w="med" type="triangle"/>
          </a:ln>
        </p:spPr>
      </p:cxnSp>
      <p:sp>
        <p:nvSpPr>
          <p:cNvPr id="147" name="Google Shape;147;p23"/>
          <p:cNvSpPr txBox="1"/>
          <p:nvPr/>
        </p:nvSpPr>
        <p:spPr>
          <a:xfrm>
            <a:off x="4544050" y="814075"/>
            <a:ext cx="4114800" cy="224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Nuances possibles</a:t>
            </a:r>
            <a:r>
              <a:rPr lang="en">
                <a:latin typeface="Calibri"/>
                <a:ea typeface="Calibri"/>
                <a:cs typeface="Calibri"/>
                <a:sym typeface="Calibri"/>
              </a:rPr>
              <a:t> :</a:t>
            </a:r>
            <a:endParaRPr>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Distance et pondération des probabilités du wanderer</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Point de départ du wanderer:</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Tout</a:t>
            </a:r>
            <a:r>
              <a:rPr lang="en" sz="1200">
                <a:latin typeface="Calibri"/>
                <a:ea typeface="Calibri"/>
                <a:cs typeface="Calibri"/>
                <a:sym typeface="Calibri"/>
              </a:rPr>
              <a:t> le temps le même endroit (exemple)</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Départ d’une cellule </a:t>
            </a:r>
            <a:r>
              <a:rPr lang="en" sz="1200">
                <a:latin typeface="Calibri"/>
                <a:ea typeface="Calibri"/>
                <a:cs typeface="Calibri"/>
                <a:sym typeface="Calibri"/>
              </a:rPr>
              <a:t>déjà</a:t>
            </a:r>
            <a:r>
              <a:rPr lang="en" sz="1200">
                <a:latin typeface="Calibri"/>
                <a:ea typeface="Calibri"/>
                <a:cs typeface="Calibri"/>
                <a:sym typeface="Calibri"/>
              </a:rPr>
              <a:t> parcourue aléatoire</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Départ cellule aléatoire (perte de la </a:t>
            </a:r>
            <a:r>
              <a:rPr lang="en" sz="1200">
                <a:latin typeface="Calibri"/>
                <a:ea typeface="Calibri"/>
                <a:cs typeface="Calibri"/>
                <a:sym typeface="Calibri"/>
              </a:rPr>
              <a:t>garantie</a:t>
            </a:r>
            <a:r>
              <a:rPr lang="en" sz="1200">
                <a:latin typeface="Calibri"/>
                <a:ea typeface="Calibri"/>
                <a:cs typeface="Calibri"/>
                <a:sym typeface="Calibri"/>
              </a:rPr>
              <a:t> de </a:t>
            </a:r>
            <a:r>
              <a:rPr lang="en" sz="1200">
                <a:latin typeface="Calibri"/>
                <a:ea typeface="Calibri"/>
                <a:cs typeface="Calibri"/>
                <a:sym typeface="Calibri"/>
              </a:rPr>
              <a:t>connectivité</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u="sng">
                <a:latin typeface="Calibri"/>
                <a:ea typeface="Calibri"/>
                <a:cs typeface="Calibri"/>
                <a:sym typeface="Calibri"/>
              </a:rPr>
              <a:t>Utilisation possible</a:t>
            </a:r>
            <a:r>
              <a:rPr lang="en"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Salle de boss dans une cave par exemple</a:t>
            </a:r>
            <a:endParaRPr sz="12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4"/>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Flood Fill Maze</a:t>
            </a:r>
            <a:endParaRPr/>
          </a:p>
        </p:txBody>
      </p:sp>
      <p:sp>
        <p:nvSpPr>
          <p:cNvPr id="158" name="Google Shape;15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Difficulté </a:t>
            </a:r>
            <a:r>
              <a:rPr lang="en"/>
              <a:t>: facile</a:t>
            </a:r>
            <a:endParaRPr/>
          </a:p>
          <a:p>
            <a:pPr indent="0" lvl="0" marL="0" rtl="0" algn="l">
              <a:spcBef>
                <a:spcPts val="1200"/>
              </a:spcBef>
              <a:spcAft>
                <a:spcPts val="0"/>
              </a:spcAft>
              <a:buNone/>
            </a:pPr>
            <a:r>
              <a:rPr b="1" lang="en"/>
              <a:t>Gestion du Level Design</a:t>
            </a:r>
            <a:r>
              <a:rPr lang="en"/>
              <a:t> : Très situationnel</a:t>
            </a:r>
            <a:endParaRPr/>
          </a:p>
          <a:p>
            <a:pPr indent="0" lvl="0" marL="0" rtl="0" algn="l">
              <a:spcBef>
                <a:spcPts val="1200"/>
              </a:spcBef>
              <a:spcAft>
                <a:spcPts val="0"/>
              </a:spcAft>
              <a:buNone/>
            </a:pPr>
            <a:r>
              <a:rPr b="1" lang="en"/>
              <a:t>Avantage </a:t>
            </a:r>
            <a:r>
              <a:rPr lang="en"/>
              <a:t>: Connexe et couvre l’espace</a:t>
            </a:r>
            <a:endParaRPr/>
          </a:p>
          <a:p>
            <a:pPr indent="0" lvl="0" marL="0" rtl="0" algn="l">
              <a:spcBef>
                <a:spcPts val="1200"/>
              </a:spcBef>
              <a:spcAft>
                <a:spcPts val="0"/>
              </a:spcAft>
              <a:buNone/>
            </a:pPr>
            <a:r>
              <a:rPr b="1" lang="en"/>
              <a:t>Inconvénient</a:t>
            </a:r>
            <a:r>
              <a:rPr lang="en"/>
              <a:t>: Très, très situationnel</a:t>
            </a:r>
            <a:endParaRPr/>
          </a:p>
          <a:p>
            <a:pPr indent="0" lvl="0" marL="0" rtl="0" algn="l">
              <a:spcBef>
                <a:spcPts val="1200"/>
              </a:spcBef>
              <a:spcAft>
                <a:spcPts val="0"/>
              </a:spcAft>
              <a:buNone/>
            </a:pPr>
            <a:r>
              <a:rPr lang="en" u="sng">
                <a:solidFill>
                  <a:schemeClr val="hlink"/>
                </a:solidFill>
                <a:hlinkClick r:id="rId3"/>
              </a:rPr>
              <a:t>https://youtu.be/Y37-gB83HKE</a:t>
            </a:r>
            <a:endParaRPr/>
          </a:p>
          <a:p>
            <a:pPr indent="0" lvl="0" marL="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txBox="1"/>
          <p:nvPr>
            <p:ph idx="1" type="body"/>
          </p:nvPr>
        </p:nvSpPr>
        <p:spPr>
          <a:xfrm>
            <a:off x="819150" y="547650"/>
            <a:ext cx="7505700" cy="3891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u="sng"/>
              <a:t>Principe</a:t>
            </a:r>
            <a:r>
              <a:rPr lang="en"/>
              <a:t>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On </a:t>
            </a:r>
            <a:r>
              <a:rPr lang="en"/>
              <a:t>génère</a:t>
            </a:r>
            <a:r>
              <a:rPr lang="en"/>
              <a:t> un chemin en avançant sur une cellule adjacente non visité de manière aléatoire.</a:t>
            </a:r>
            <a:endParaRPr/>
          </a:p>
          <a:p>
            <a:pPr indent="0" lvl="0" marL="0" rtl="0" algn="l">
              <a:spcBef>
                <a:spcPts val="1200"/>
              </a:spcBef>
              <a:spcAft>
                <a:spcPts val="0"/>
              </a:spcAft>
              <a:buNone/>
            </a:pPr>
            <a:r>
              <a:rPr lang="en"/>
              <a:t> Lorsqu’on se retrouve bloqué on revient en arrière </a:t>
            </a:r>
            <a:r>
              <a:rPr lang="en"/>
              <a:t>jusqu'à</a:t>
            </a:r>
            <a:r>
              <a:rPr lang="en"/>
              <a:t> la dernière cellule ayant encore une cellule adjacente non visité et on reprend a partir de là.</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L'algorithme</a:t>
            </a:r>
            <a:r>
              <a:rPr lang="en"/>
              <a:t> se termine quand le nombre de case </a:t>
            </a:r>
            <a:r>
              <a:rPr lang="en"/>
              <a:t>parcourue</a:t>
            </a:r>
            <a:r>
              <a:rPr lang="en"/>
              <a:t> == taille de la grille ⇔ il n’y a plus de cellule avec une cellule voisine non visitée.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7"/>
          <p:cNvPicPr preferRelativeResize="0"/>
          <p:nvPr/>
        </p:nvPicPr>
        <p:blipFill>
          <a:blip r:embed="rId3">
            <a:alphaModFix/>
          </a:blip>
          <a:stretch>
            <a:fillRect/>
          </a:stretch>
        </p:blipFill>
        <p:spPr>
          <a:xfrm>
            <a:off x="-185200" y="0"/>
            <a:ext cx="9815186"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Cellular automata </a:t>
            </a:r>
            <a:endParaRPr/>
          </a:p>
        </p:txBody>
      </p:sp>
      <p:sp>
        <p:nvSpPr>
          <p:cNvPr id="174" name="Google Shape;174;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Difficulté </a:t>
            </a:r>
            <a:r>
              <a:rPr lang="en"/>
              <a:t>: facile/médium</a:t>
            </a:r>
            <a:endParaRPr/>
          </a:p>
          <a:p>
            <a:pPr indent="0" lvl="0" marL="0" rtl="0" algn="l">
              <a:spcBef>
                <a:spcPts val="1200"/>
              </a:spcBef>
              <a:spcAft>
                <a:spcPts val="0"/>
              </a:spcAft>
              <a:buNone/>
            </a:pPr>
            <a:r>
              <a:rPr b="1" lang="en"/>
              <a:t>Gestion du Level Design</a:t>
            </a:r>
            <a:r>
              <a:rPr lang="en"/>
              <a:t> : Relativement peu</a:t>
            </a:r>
            <a:endParaRPr/>
          </a:p>
          <a:p>
            <a:pPr indent="0" lvl="0" marL="0" rtl="0" algn="l">
              <a:spcBef>
                <a:spcPts val="1200"/>
              </a:spcBef>
              <a:spcAft>
                <a:spcPts val="0"/>
              </a:spcAft>
              <a:buNone/>
            </a:pPr>
            <a:r>
              <a:rPr b="1" lang="en"/>
              <a:t>Avantage </a:t>
            </a:r>
            <a:r>
              <a:rPr lang="en"/>
              <a:t>: Fait très “naturel” (environnement de grotte par exemple), créer un dédale complexe</a:t>
            </a:r>
            <a:endParaRPr/>
          </a:p>
          <a:p>
            <a:pPr indent="0" lvl="0" marL="0" rtl="0" algn="l">
              <a:spcBef>
                <a:spcPts val="1200"/>
              </a:spcBef>
              <a:spcAft>
                <a:spcPts val="0"/>
              </a:spcAft>
              <a:buNone/>
            </a:pPr>
            <a:r>
              <a:rPr b="1" lang="en"/>
              <a:t>Inconvénient</a:t>
            </a:r>
            <a:r>
              <a:rPr lang="en"/>
              <a:t>: Non connexe</a:t>
            </a:r>
            <a:endParaRPr/>
          </a:p>
          <a:p>
            <a:pPr indent="0" lvl="0" marL="0" rtl="0" algn="l">
              <a:spcBef>
                <a:spcPts val="1200"/>
              </a:spcBef>
              <a:spcAft>
                <a:spcPts val="0"/>
              </a:spcAft>
              <a:buNone/>
            </a:pPr>
            <a:r>
              <a:rPr lang="en" u="sng">
                <a:solidFill>
                  <a:schemeClr val="hlink"/>
                </a:solidFill>
                <a:hlinkClick r:id="rId3"/>
              </a:rPr>
              <a:t>https://youtu.be/v7yyZZjF1z4</a:t>
            </a:r>
            <a:endParaRPr/>
          </a:p>
          <a:p>
            <a:pPr indent="0" lvl="0" marL="0" rtl="0" algn="l">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p:nvPr/>
        </p:nvSpPr>
        <p:spPr>
          <a:xfrm>
            <a:off x="1361737" y="506263"/>
            <a:ext cx="1354320" cy="52547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Début</a:t>
            </a:r>
            <a:endParaRPr sz="800"/>
          </a:p>
        </p:txBody>
      </p:sp>
      <p:sp>
        <p:nvSpPr>
          <p:cNvPr id="180" name="Google Shape;180;p29"/>
          <p:cNvSpPr/>
          <p:nvPr/>
        </p:nvSpPr>
        <p:spPr>
          <a:xfrm>
            <a:off x="1361737" y="3075900"/>
            <a:ext cx="1354320" cy="52547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End</a:t>
            </a:r>
            <a:endParaRPr sz="800"/>
          </a:p>
        </p:txBody>
      </p:sp>
      <p:cxnSp>
        <p:nvCxnSpPr>
          <p:cNvPr id="181" name="Google Shape;181;p29"/>
          <p:cNvCxnSpPr>
            <a:stCxn id="179" idx="2"/>
            <a:endCxn id="182" idx="0"/>
          </p:cNvCxnSpPr>
          <p:nvPr/>
        </p:nvCxnSpPr>
        <p:spPr>
          <a:xfrm>
            <a:off x="2038898" y="1031737"/>
            <a:ext cx="0" cy="316800"/>
          </a:xfrm>
          <a:prstGeom prst="straightConnector1">
            <a:avLst/>
          </a:prstGeom>
          <a:noFill/>
          <a:ln cap="flat" cmpd="sng" w="9525">
            <a:solidFill>
              <a:schemeClr val="dk2"/>
            </a:solidFill>
            <a:prstDash val="solid"/>
            <a:round/>
            <a:headEnd len="med" w="med" type="none"/>
            <a:tailEnd len="med" w="med" type="triangle"/>
          </a:ln>
        </p:spPr>
      </p:cxnSp>
      <p:sp>
        <p:nvSpPr>
          <p:cNvPr id="183" name="Google Shape;183;p29"/>
          <p:cNvSpPr/>
          <p:nvPr/>
        </p:nvSpPr>
        <p:spPr>
          <a:xfrm>
            <a:off x="1545400" y="2190650"/>
            <a:ext cx="987000" cy="52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Execution</a:t>
            </a:r>
            <a:r>
              <a:rPr lang="en" sz="1000"/>
              <a:t> de n pas de l’automate</a:t>
            </a:r>
            <a:endParaRPr sz="1000"/>
          </a:p>
        </p:txBody>
      </p:sp>
      <p:cxnSp>
        <p:nvCxnSpPr>
          <p:cNvPr id="184" name="Google Shape;184;p29"/>
          <p:cNvCxnSpPr>
            <a:stCxn id="183" idx="2"/>
            <a:endCxn id="180" idx="0"/>
          </p:cNvCxnSpPr>
          <p:nvPr/>
        </p:nvCxnSpPr>
        <p:spPr>
          <a:xfrm>
            <a:off x="2038900" y="2716250"/>
            <a:ext cx="0" cy="359700"/>
          </a:xfrm>
          <a:prstGeom prst="straightConnector1">
            <a:avLst/>
          </a:prstGeom>
          <a:noFill/>
          <a:ln cap="flat" cmpd="sng" w="9525">
            <a:solidFill>
              <a:schemeClr val="dk2"/>
            </a:solidFill>
            <a:prstDash val="solid"/>
            <a:round/>
            <a:headEnd len="med" w="med" type="none"/>
            <a:tailEnd len="med" w="med" type="triangle"/>
          </a:ln>
        </p:spPr>
      </p:cxnSp>
      <p:sp>
        <p:nvSpPr>
          <p:cNvPr id="185" name="Google Shape;185;p29"/>
          <p:cNvSpPr txBox="1"/>
          <p:nvPr/>
        </p:nvSpPr>
        <p:spPr>
          <a:xfrm>
            <a:off x="4544050" y="814075"/>
            <a:ext cx="41148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Nuances possibles</a:t>
            </a:r>
            <a:r>
              <a:rPr lang="en">
                <a:latin typeface="Calibri"/>
                <a:ea typeface="Calibri"/>
                <a:cs typeface="Calibri"/>
                <a:sym typeface="Calibri"/>
              </a:rPr>
              <a:t> :</a:t>
            </a:r>
            <a:endParaRPr>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Règles de l’automate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Densité de la répartition initiale</a:t>
            </a:r>
            <a:endParaRPr sz="1200">
              <a:latin typeface="Calibri"/>
              <a:ea typeface="Calibri"/>
              <a:cs typeface="Calibri"/>
              <a:sym typeface="Calibri"/>
            </a:endParaRPr>
          </a:p>
          <a:p>
            <a:pPr indent="0" lvl="0" marL="45720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u="sng">
                <a:latin typeface="Calibri"/>
                <a:ea typeface="Calibri"/>
                <a:cs typeface="Calibri"/>
                <a:sym typeface="Calibri"/>
              </a:rPr>
              <a:t>Règles de l’exemple</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Densité initiale : 50 %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Si : noir adjacent &gt; 4 =&gt; devient noir</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Si : noir adjacent &lt; 4 =&gt; devient blanc</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Sinon : ne change pas</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u="sng">
                <a:latin typeface="Calibri"/>
                <a:ea typeface="Calibri"/>
                <a:cs typeface="Calibri"/>
                <a:sym typeface="Calibri"/>
              </a:rPr>
              <a:t>Utilisation possible</a:t>
            </a:r>
            <a:r>
              <a:rPr lang="en"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Si couplé avec d’autre algo : réseau de cave. </a:t>
            </a:r>
            <a:endParaRPr sz="1200">
              <a:latin typeface="Calibri"/>
              <a:ea typeface="Calibri"/>
              <a:cs typeface="Calibri"/>
              <a:sym typeface="Calibri"/>
            </a:endParaRPr>
          </a:p>
        </p:txBody>
      </p:sp>
      <p:sp>
        <p:nvSpPr>
          <p:cNvPr id="182" name="Google Shape;182;p29"/>
          <p:cNvSpPr/>
          <p:nvPr/>
        </p:nvSpPr>
        <p:spPr>
          <a:xfrm>
            <a:off x="1545400" y="1348388"/>
            <a:ext cx="987000" cy="52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Remplissage aléatoire de la grille</a:t>
            </a:r>
            <a:endParaRPr sz="1000"/>
          </a:p>
        </p:txBody>
      </p:sp>
      <p:cxnSp>
        <p:nvCxnSpPr>
          <p:cNvPr id="186" name="Google Shape;186;p29"/>
          <p:cNvCxnSpPr>
            <a:stCxn id="182" idx="2"/>
            <a:endCxn id="183" idx="0"/>
          </p:cNvCxnSpPr>
          <p:nvPr/>
        </p:nvCxnSpPr>
        <p:spPr>
          <a:xfrm>
            <a:off x="2038900" y="1873988"/>
            <a:ext cx="0" cy="316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0"/>
          <p:cNvPicPr preferRelativeResize="0"/>
          <p:nvPr/>
        </p:nvPicPr>
        <p:blipFill>
          <a:blip r:embed="rId3">
            <a:alphaModFix/>
          </a:blip>
          <a:stretch>
            <a:fillRect/>
          </a:stretch>
        </p:blipFill>
        <p:spPr>
          <a:xfrm>
            <a:off x="2013413" y="0"/>
            <a:ext cx="5117179"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Binary Space partitioning</a:t>
            </a:r>
            <a:endParaRPr/>
          </a:p>
        </p:txBody>
      </p:sp>
      <p:sp>
        <p:nvSpPr>
          <p:cNvPr id="197" name="Google Shape;197;p31"/>
          <p:cNvSpPr txBox="1"/>
          <p:nvPr>
            <p:ph idx="1" type="body"/>
          </p:nvPr>
        </p:nvSpPr>
        <p:spPr>
          <a:xfrm>
            <a:off x="819150" y="1650350"/>
            <a:ext cx="7505700" cy="2788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Difficulté </a:t>
            </a:r>
            <a:r>
              <a:rPr lang="en"/>
              <a:t>: facile/médium</a:t>
            </a:r>
            <a:endParaRPr/>
          </a:p>
          <a:p>
            <a:pPr indent="0" lvl="0" marL="0" rtl="0" algn="l">
              <a:spcBef>
                <a:spcPts val="1200"/>
              </a:spcBef>
              <a:spcAft>
                <a:spcPts val="0"/>
              </a:spcAft>
              <a:buNone/>
            </a:pPr>
            <a:r>
              <a:rPr b="1" lang="en"/>
              <a:t>Gestion du Level Design</a:t>
            </a:r>
            <a:r>
              <a:rPr lang="en"/>
              <a:t> : Relativement peu</a:t>
            </a:r>
            <a:endParaRPr/>
          </a:p>
          <a:p>
            <a:pPr indent="0" lvl="0" marL="0" rtl="0" algn="l">
              <a:spcBef>
                <a:spcPts val="1200"/>
              </a:spcBef>
              <a:spcAft>
                <a:spcPts val="0"/>
              </a:spcAft>
              <a:buNone/>
            </a:pPr>
            <a:r>
              <a:rPr b="1" lang="en"/>
              <a:t>Avantage </a:t>
            </a:r>
            <a:r>
              <a:rPr lang="en"/>
              <a:t>: Super rapide, rempli l’espace</a:t>
            </a:r>
            <a:endParaRPr/>
          </a:p>
          <a:p>
            <a:pPr indent="0" lvl="0" marL="0" rtl="0" algn="l">
              <a:spcBef>
                <a:spcPts val="1200"/>
              </a:spcBef>
              <a:spcAft>
                <a:spcPts val="0"/>
              </a:spcAft>
              <a:buNone/>
            </a:pPr>
            <a:r>
              <a:rPr b="1" lang="en"/>
              <a:t>Inconvénient</a:t>
            </a:r>
            <a:r>
              <a:rPr lang="en"/>
              <a:t>: Un peu ennuyant comme carte…</a:t>
            </a:r>
            <a:endParaRPr/>
          </a:p>
          <a:p>
            <a:pPr indent="0" lvl="0" marL="0" rtl="0" algn="l">
              <a:spcBef>
                <a:spcPts val="1200"/>
              </a:spcBef>
              <a:spcAft>
                <a:spcPts val="0"/>
              </a:spcAft>
              <a:buNone/>
            </a:pPr>
            <a:r>
              <a:rPr lang="en" u="sng">
                <a:solidFill>
                  <a:schemeClr val="accent5"/>
                </a:solidFill>
                <a:hlinkClick r:id="rId3">
                  <a:extLst>
                    <a:ext uri="{A12FA001-AC4F-418D-AE19-62706E023703}">
                      <ahyp:hlinkClr val="tx"/>
                    </a:ext>
                  </a:extLst>
                </a:hlinkClick>
              </a:rPr>
              <a:t>https://youtu.be/MbAvdZ1mGzE?t=4</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Mais keskecé ?</a:t>
            </a:r>
            <a:endParaRPr/>
          </a:p>
        </p:txBody>
      </p:sp>
      <p:sp>
        <p:nvSpPr>
          <p:cNvPr id="65" name="Google Shape;65;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“Génération”= créer un objet/niveau/musique/…., bref, QUELQUE CHOSE</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a:t>“Procédurale” = en utilisant des ALGORITHMES</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2"/>
          <p:cNvPicPr preferRelativeResize="0"/>
          <p:nvPr/>
        </p:nvPicPr>
        <p:blipFill>
          <a:blip r:embed="rId3">
            <a:alphaModFix/>
          </a:blip>
          <a:stretch>
            <a:fillRect/>
          </a:stretch>
        </p:blipFill>
        <p:spPr>
          <a:xfrm>
            <a:off x="0" y="0"/>
            <a:ext cx="9143999" cy="51618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Lazy FloodFill</a:t>
            </a:r>
            <a:endParaRPr/>
          </a:p>
        </p:txBody>
      </p:sp>
      <p:sp>
        <p:nvSpPr>
          <p:cNvPr id="208" name="Google Shape;208;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Difficulté </a:t>
            </a:r>
            <a:r>
              <a:rPr lang="en"/>
              <a:t>:médium</a:t>
            </a:r>
            <a:endParaRPr/>
          </a:p>
          <a:p>
            <a:pPr indent="0" lvl="0" marL="0" rtl="0" algn="l">
              <a:spcBef>
                <a:spcPts val="1200"/>
              </a:spcBef>
              <a:spcAft>
                <a:spcPts val="0"/>
              </a:spcAft>
              <a:buNone/>
            </a:pPr>
            <a:r>
              <a:rPr b="1" lang="en"/>
              <a:t>Gestion du Level Design</a:t>
            </a:r>
            <a:r>
              <a:rPr lang="en"/>
              <a:t> : Très bien pour générer une carte</a:t>
            </a:r>
            <a:endParaRPr/>
          </a:p>
          <a:p>
            <a:pPr indent="0" lvl="0" marL="0" rtl="0" algn="l">
              <a:spcBef>
                <a:spcPts val="1200"/>
              </a:spcBef>
              <a:spcAft>
                <a:spcPts val="0"/>
              </a:spcAft>
              <a:buNone/>
            </a:pPr>
            <a:r>
              <a:rPr b="1" lang="en"/>
              <a:t>Avantage </a:t>
            </a:r>
            <a:r>
              <a:rPr lang="en"/>
              <a:t>: Contours aléatoirs, îlots qui peuvent s’overlap, frontières qui peuvent faire naturel, etc.</a:t>
            </a:r>
            <a:endParaRPr/>
          </a:p>
          <a:p>
            <a:pPr indent="0" lvl="0" marL="0" rtl="0" algn="l">
              <a:spcBef>
                <a:spcPts val="1200"/>
              </a:spcBef>
              <a:spcAft>
                <a:spcPts val="0"/>
              </a:spcAft>
              <a:buNone/>
            </a:pPr>
            <a:r>
              <a:rPr b="1" lang="en"/>
              <a:t>Inconvénient</a:t>
            </a:r>
            <a:r>
              <a:rPr lang="en"/>
              <a:t>: Aucune garantie de couverture</a:t>
            </a:r>
            <a:endParaRPr/>
          </a:p>
          <a:p>
            <a:pPr indent="0" lvl="0" marL="0" rtl="0" algn="l">
              <a:spcBef>
                <a:spcPts val="1200"/>
              </a:spcBef>
              <a:spcAft>
                <a:spcPts val="0"/>
              </a:spcAft>
              <a:buNone/>
            </a:pPr>
            <a:r>
              <a:rPr lang="en" u="sng">
                <a:solidFill>
                  <a:schemeClr val="hlink"/>
                </a:solidFill>
                <a:hlinkClick r:id="rId3"/>
              </a:rPr>
              <a:t>https://www.youtube.com/watch?v=YS0MTrjxGbM</a:t>
            </a:r>
            <a:endParaRPr/>
          </a:p>
          <a:p>
            <a:pPr indent="0" lvl="0" marL="0" rtl="0" algn="l">
              <a:spcBef>
                <a:spcPts val="120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nvSpPr>
        <p:spPr>
          <a:xfrm>
            <a:off x="643875" y="925100"/>
            <a:ext cx="7206600" cy="335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Principe </a:t>
            </a:r>
            <a:r>
              <a:rPr lang="en">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On a besoin de: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Une file d’attente F (qui contient uniquement le point d’origine au départ)</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Une variable Chance ( 1 au départ, mais on peut changer ça)</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Un facteur D (Decay Factor)</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Algorithme: Pour chaque P dans F</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On enlève P de F</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On change la couleur de P</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Si Chance &gt;= random():</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On ajoute les voisins non visités de P à F</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On met le statut de ces voisins à “Visité”</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Chance =  Chance * D</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Diagrammes de Voronoi</a:t>
            </a:r>
            <a:endParaRPr/>
          </a:p>
        </p:txBody>
      </p:sp>
      <p:sp>
        <p:nvSpPr>
          <p:cNvPr id="224" name="Google Shape;224;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Difficulté </a:t>
            </a:r>
            <a:r>
              <a:rPr lang="en"/>
              <a:t>: facile</a:t>
            </a:r>
            <a:endParaRPr/>
          </a:p>
          <a:p>
            <a:pPr indent="0" lvl="0" marL="0" rtl="0" algn="l">
              <a:spcBef>
                <a:spcPts val="1200"/>
              </a:spcBef>
              <a:spcAft>
                <a:spcPts val="0"/>
              </a:spcAft>
              <a:buNone/>
            </a:pPr>
            <a:r>
              <a:rPr b="1" lang="en"/>
              <a:t>Gestion du Level Design</a:t>
            </a:r>
            <a:r>
              <a:rPr lang="en"/>
              <a:t> : Très bien pour des zones de spawn autour d’un point, ou pour du pathfinding</a:t>
            </a:r>
            <a:endParaRPr/>
          </a:p>
          <a:p>
            <a:pPr indent="0" lvl="0" marL="0" rtl="0" algn="l">
              <a:spcBef>
                <a:spcPts val="1200"/>
              </a:spcBef>
              <a:spcAft>
                <a:spcPts val="0"/>
              </a:spcAft>
              <a:buNone/>
            </a:pPr>
            <a:r>
              <a:rPr b="1" lang="en"/>
              <a:t>Avantage </a:t>
            </a:r>
            <a:r>
              <a:rPr lang="en"/>
              <a:t>: Couverture de l’espace, structure plutôt cristalline</a:t>
            </a:r>
            <a:endParaRPr/>
          </a:p>
          <a:p>
            <a:pPr indent="0" lvl="0" marL="0" rtl="0" algn="l">
              <a:spcBef>
                <a:spcPts val="1200"/>
              </a:spcBef>
              <a:spcAft>
                <a:spcPts val="0"/>
              </a:spcAft>
              <a:buNone/>
            </a:pPr>
            <a:r>
              <a:rPr b="1" lang="en"/>
              <a:t>Inconvénient</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7"/>
          <p:cNvSpPr txBox="1"/>
          <p:nvPr/>
        </p:nvSpPr>
        <p:spPr>
          <a:xfrm>
            <a:off x="643875" y="925100"/>
            <a:ext cx="4225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Principe</a:t>
            </a:r>
            <a:r>
              <a:rPr lang="en">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On </a:t>
            </a:r>
            <a:r>
              <a:rPr lang="en" sz="1200">
                <a:latin typeface="Calibri"/>
                <a:ea typeface="Calibri"/>
                <a:cs typeface="Calibri"/>
                <a:sym typeface="Calibri"/>
              </a:rPr>
              <a:t>répartit</a:t>
            </a:r>
            <a:r>
              <a:rPr lang="en" sz="1200">
                <a:latin typeface="Calibri"/>
                <a:ea typeface="Calibri"/>
                <a:cs typeface="Calibri"/>
                <a:sym typeface="Calibri"/>
              </a:rPr>
              <a:t> de manière aléatoire des points qui sont les “noyaux” des zones.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Pour chaque </a:t>
            </a:r>
            <a:r>
              <a:rPr lang="en" sz="1200">
                <a:latin typeface="Calibri"/>
                <a:ea typeface="Calibri"/>
                <a:cs typeface="Calibri"/>
                <a:sym typeface="Calibri"/>
              </a:rPr>
              <a:t>cellule</a:t>
            </a:r>
            <a:r>
              <a:rPr lang="en" sz="1200">
                <a:latin typeface="Calibri"/>
                <a:ea typeface="Calibri"/>
                <a:cs typeface="Calibri"/>
                <a:sym typeface="Calibri"/>
              </a:rPr>
              <a:t> on calcule le noyau le plus proche</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u="sng">
                <a:latin typeface="Calibri"/>
                <a:ea typeface="Calibri"/>
                <a:cs typeface="Calibri"/>
                <a:sym typeface="Calibri"/>
              </a:rPr>
              <a:t>Nuances possibles</a:t>
            </a:r>
            <a:r>
              <a:rPr lang="en"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La norme utilisé pour calculer la </a:t>
            </a:r>
            <a:r>
              <a:rPr lang="en" sz="1200">
                <a:latin typeface="Calibri"/>
                <a:ea typeface="Calibri"/>
                <a:cs typeface="Calibri"/>
                <a:sym typeface="Calibri"/>
              </a:rPr>
              <a:t>distance</a:t>
            </a:r>
            <a:endParaRPr sz="12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8"/>
          <p:cNvPicPr preferRelativeResize="0"/>
          <p:nvPr/>
        </p:nvPicPr>
        <p:blipFill>
          <a:blip r:embed="rId3">
            <a:alphaModFix/>
          </a:blip>
          <a:stretch>
            <a:fillRect/>
          </a:stretch>
        </p:blipFill>
        <p:spPr>
          <a:xfrm>
            <a:off x="-926125" y="0"/>
            <a:ext cx="10222122"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Noise based procedural generation</a:t>
            </a:r>
            <a:endParaRPr/>
          </a:p>
        </p:txBody>
      </p:sp>
      <p:pic>
        <p:nvPicPr>
          <p:cNvPr id="240" name="Google Shape;240;p39"/>
          <p:cNvPicPr preferRelativeResize="0"/>
          <p:nvPr/>
        </p:nvPicPr>
        <p:blipFill>
          <a:blip r:embed="rId3">
            <a:alphaModFix/>
          </a:blip>
          <a:stretch>
            <a:fillRect/>
          </a:stretch>
        </p:blipFill>
        <p:spPr>
          <a:xfrm>
            <a:off x="4076375" y="3044100"/>
            <a:ext cx="4755924" cy="1805675"/>
          </a:xfrm>
          <a:prstGeom prst="rect">
            <a:avLst/>
          </a:prstGeom>
          <a:noFill/>
          <a:ln>
            <a:noFill/>
          </a:ln>
        </p:spPr>
      </p:pic>
      <p:sp>
        <p:nvSpPr>
          <p:cNvPr id="241" name="Google Shape;241;p39"/>
          <p:cNvSpPr txBox="1"/>
          <p:nvPr>
            <p:ph idx="1" type="body"/>
          </p:nvPr>
        </p:nvSpPr>
        <p:spPr>
          <a:xfrm>
            <a:off x="311700" y="1152475"/>
            <a:ext cx="8520600" cy="197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Difficulté </a:t>
            </a:r>
            <a:r>
              <a:rPr lang="en"/>
              <a:t>: facile / medium / difficile</a:t>
            </a:r>
            <a:endParaRPr/>
          </a:p>
          <a:p>
            <a:pPr indent="0" lvl="0" marL="0" rtl="0" algn="l">
              <a:spcBef>
                <a:spcPts val="1200"/>
              </a:spcBef>
              <a:spcAft>
                <a:spcPts val="0"/>
              </a:spcAft>
              <a:buNone/>
            </a:pPr>
            <a:r>
              <a:rPr b="1" lang="en"/>
              <a:t>Gestion du Level Design</a:t>
            </a:r>
            <a:r>
              <a:rPr lang="en"/>
              <a:t> : Super pour des jeux avec beaucoup d’exploration</a:t>
            </a:r>
            <a:endParaRPr/>
          </a:p>
          <a:p>
            <a:pPr indent="0" lvl="0" marL="0" rtl="0" algn="l">
              <a:spcBef>
                <a:spcPts val="1200"/>
              </a:spcBef>
              <a:spcAft>
                <a:spcPts val="0"/>
              </a:spcAft>
              <a:buNone/>
            </a:pPr>
            <a:r>
              <a:rPr b="1" lang="en"/>
              <a:t>Avantage </a:t>
            </a:r>
            <a:r>
              <a:rPr lang="en"/>
              <a:t>: Couverture de l’espace infini, relief “continu”, etc.</a:t>
            </a:r>
            <a:endParaRPr/>
          </a:p>
          <a:p>
            <a:pPr indent="0" lvl="0" marL="0" rtl="0" algn="l">
              <a:spcBef>
                <a:spcPts val="1200"/>
              </a:spcBef>
              <a:spcAft>
                <a:spcPts val="1200"/>
              </a:spcAft>
              <a:buNone/>
            </a:pPr>
            <a:r>
              <a:rPr b="1" lang="en"/>
              <a:t>Inconvénient</a:t>
            </a:r>
            <a:r>
              <a:rPr lang="en"/>
              <a:t>: C’est bien pour les </a:t>
            </a:r>
            <a:r>
              <a:rPr lang="en"/>
              <a:t>heightmap</a:t>
            </a:r>
            <a:r>
              <a:rPr lang="en"/>
              <a:t>, mais sinon…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0"/>
          <p:cNvPicPr preferRelativeResize="0"/>
          <p:nvPr/>
        </p:nvPicPr>
        <p:blipFill>
          <a:blip r:embed="rId3">
            <a:alphaModFix/>
          </a:blip>
          <a:stretch>
            <a:fillRect/>
          </a:stretch>
        </p:blipFill>
        <p:spPr>
          <a:xfrm>
            <a:off x="-894825" y="0"/>
            <a:ext cx="10317534" cy="5183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1"/>
          <p:cNvPicPr preferRelativeResize="0"/>
          <p:nvPr/>
        </p:nvPicPr>
        <p:blipFill>
          <a:blip r:embed="rId3">
            <a:alphaModFix/>
          </a:blip>
          <a:stretch>
            <a:fillRect/>
          </a:stretch>
        </p:blipFill>
        <p:spPr>
          <a:xfrm>
            <a:off x="0" y="186363"/>
            <a:ext cx="9144001" cy="4770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Et, oucékecé utilisé ?</a:t>
            </a:r>
            <a:endParaRPr/>
          </a:p>
        </p:txBody>
      </p:sp>
      <p:sp>
        <p:nvSpPr>
          <p:cNvPr id="71" name="Google Shape;71;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2" name="Google Shape;72;p15"/>
          <p:cNvPicPr preferRelativeResize="0"/>
          <p:nvPr/>
        </p:nvPicPr>
        <p:blipFill>
          <a:blip r:embed="rId3">
            <a:alphaModFix/>
          </a:blip>
          <a:stretch>
            <a:fillRect/>
          </a:stretch>
        </p:blipFill>
        <p:spPr>
          <a:xfrm>
            <a:off x="4572000" y="0"/>
            <a:ext cx="4572000" cy="2371725"/>
          </a:xfrm>
          <a:prstGeom prst="rect">
            <a:avLst/>
          </a:prstGeom>
          <a:noFill/>
          <a:ln>
            <a:noFill/>
          </a:ln>
        </p:spPr>
      </p:pic>
      <p:pic>
        <p:nvPicPr>
          <p:cNvPr id="73" name="Google Shape;73;p15"/>
          <p:cNvPicPr preferRelativeResize="0"/>
          <p:nvPr/>
        </p:nvPicPr>
        <p:blipFill>
          <a:blip r:embed="rId4">
            <a:alphaModFix/>
          </a:blip>
          <a:stretch>
            <a:fillRect/>
          </a:stretch>
        </p:blipFill>
        <p:spPr>
          <a:xfrm>
            <a:off x="0" y="2403775"/>
            <a:ext cx="4795976" cy="2739725"/>
          </a:xfrm>
          <a:prstGeom prst="rect">
            <a:avLst/>
          </a:prstGeom>
          <a:noFill/>
          <a:ln>
            <a:noFill/>
          </a:ln>
        </p:spPr>
      </p:pic>
      <p:pic>
        <p:nvPicPr>
          <p:cNvPr id="74" name="Google Shape;74;p15"/>
          <p:cNvPicPr preferRelativeResize="0"/>
          <p:nvPr/>
        </p:nvPicPr>
        <p:blipFill>
          <a:blip r:embed="rId5">
            <a:alphaModFix/>
          </a:blip>
          <a:stretch>
            <a:fillRect/>
          </a:stretch>
        </p:blipFill>
        <p:spPr>
          <a:xfrm>
            <a:off x="3849325" y="2165250"/>
            <a:ext cx="5294675" cy="2978250"/>
          </a:xfrm>
          <a:prstGeom prst="rect">
            <a:avLst/>
          </a:prstGeom>
          <a:noFill/>
          <a:ln>
            <a:noFill/>
          </a:ln>
        </p:spPr>
      </p:pic>
      <p:pic>
        <p:nvPicPr>
          <p:cNvPr id="75" name="Google Shape;75;p15"/>
          <p:cNvPicPr preferRelativeResize="0"/>
          <p:nvPr/>
        </p:nvPicPr>
        <p:blipFill>
          <a:blip r:embed="rId6">
            <a:alphaModFix/>
          </a:blip>
          <a:stretch>
            <a:fillRect/>
          </a:stretch>
        </p:blipFill>
        <p:spPr>
          <a:xfrm>
            <a:off x="0" y="0"/>
            <a:ext cx="5378549" cy="3025450"/>
          </a:xfrm>
          <a:prstGeom prst="rect">
            <a:avLst/>
          </a:prstGeom>
          <a:noFill/>
          <a:ln>
            <a:noFill/>
          </a:ln>
        </p:spPr>
      </p:pic>
      <p:pic>
        <p:nvPicPr>
          <p:cNvPr id="76" name="Google Shape;76;p15"/>
          <p:cNvPicPr preferRelativeResize="0"/>
          <p:nvPr/>
        </p:nvPicPr>
        <p:blipFill>
          <a:blip r:embed="rId7">
            <a:alphaModFix/>
          </a:blip>
          <a:stretch>
            <a:fillRect/>
          </a:stretch>
        </p:blipFill>
        <p:spPr>
          <a:xfrm>
            <a:off x="647550" y="1997775"/>
            <a:ext cx="5592400" cy="3145725"/>
          </a:xfrm>
          <a:prstGeom prst="rect">
            <a:avLst/>
          </a:prstGeom>
          <a:noFill/>
          <a:ln>
            <a:noFill/>
          </a:ln>
        </p:spPr>
      </p:pic>
      <p:pic>
        <p:nvPicPr>
          <p:cNvPr id="77" name="Google Shape;77;p15"/>
          <p:cNvPicPr preferRelativeResize="0"/>
          <p:nvPr/>
        </p:nvPicPr>
        <p:blipFill>
          <a:blip r:embed="rId8">
            <a:alphaModFix/>
          </a:blip>
          <a:stretch>
            <a:fillRect/>
          </a:stretch>
        </p:blipFill>
        <p:spPr>
          <a:xfrm>
            <a:off x="3093100" y="0"/>
            <a:ext cx="6050899" cy="3025450"/>
          </a:xfrm>
          <a:prstGeom prst="rect">
            <a:avLst/>
          </a:prstGeom>
          <a:noFill/>
          <a:ln>
            <a:noFill/>
          </a:ln>
        </p:spPr>
      </p:pic>
      <p:pic>
        <p:nvPicPr>
          <p:cNvPr id="78" name="Google Shape;78;p15"/>
          <p:cNvPicPr preferRelativeResize="0"/>
          <p:nvPr/>
        </p:nvPicPr>
        <p:blipFill>
          <a:blip r:embed="rId9">
            <a:alphaModFix/>
          </a:blip>
          <a:stretch>
            <a:fillRect/>
          </a:stretch>
        </p:blipFill>
        <p:spPr>
          <a:xfrm>
            <a:off x="375800" y="1017575"/>
            <a:ext cx="2457450" cy="3686175"/>
          </a:xfrm>
          <a:prstGeom prst="rect">
            <a:avLst/>
          </a:prstGeom>
          <a:noFill/>
          <a:ln>
            <a:noFill/>
          </a:ln>
        </p:spPr>
      </p:pic>
      <p:pic>
        <p:nvPicPr>
          <p:cNvPr id="79" name="Google Shape;79;p15"/>
          <p:cNvPicPr preferRelativeResize="0"/>
          <p:nvPr/>
        </p:nvPicPr>
        <p:blipFill>
          <a:blip r:embed="rId10">
            <a:alphaModFix/>
          </a:blip>
          <a:stretch>
            <a:fillRect/>
          </a:stretch>
        </p:blipFill>
        <p:spPr>
          <a:xfrm>
            <a:off x="3832552" y="1711373"/>
            <a:ext cx="4572000" cy="2857512"/>
          </a:xfrm>
          <a:prstGeom prst="rect">
            <a:avLst/>
          </a:prstGeom>
          <a:noFill/>
          <a:ln>
            <a:noFill/>
          </a:ln>
        </p:spPr>
      </p:pic>
      <p:pic>
        <p:nvPicPr>
          <p:cNvPr id="80" name="Google Shape;80;p15"/>
          <p:cNvPicPr preferRelativeResize="0"/>
          <p:nvPr/>
        </p:nvPicPr>
        <p:blipFill rotWithShape="1">
          <a:blip r:embed="rId11">
            <a:alphaModFix/>
          </a:blip>
          <a:srcRect b="13153" l="0" r="0" t="13160"/>
          <a:stretch/>
        </p:blipFill>
        <p:spPr>
          <a:xfrm>
            <a:off x="-12" y="-12"/>
            <a:ext cx="7029875" cy="2913700"/>
          </a:xfrm>
          <a:prstGeom prst="rect">
            <a:avLst/>
          </a:prstGeom>
          <a:noFill/>
          <a:ln>
            <a:noFill/>
          </a:ln>
        </p:spPr>
      </p:pic>
      <p:pic>
        <p:nvPicPr>
          <p:cNvPr id="81" name="Google Shape;81;p15"/>
          <p:cNvPicPr preferRelativeResize="0"/>
          <p:nvPr/>
        </p:nvPicPr>
        <p:blipFill>
          <a:blip r:embed="rId12">
            <a:alphaModFix/>
          </a:blip>
          <a:stretch>
            <a:fillRect/>
          </a:stretch>
        </p:blipFill>
        <p:spPr>
          <a:xfrm>
            <a:off x="3496875" y="1894425"/>
            <a:ext cx="5179872" cy="291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par>
                                <p:cTn fill="hold" nodeType="with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2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100"/>
                                        <p:tgtEl>
                                          <p:spTgt spid="78"/>
                                        </p:tgtEl>
                                      </p:cBhvr>
                                    </p:animEffect>
                                  </p:childTnLst>
                                </p:cTn>
                              </p:par>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2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Wave function collapse</a:t>
            </a:r>
            <a:endParaRPr/>
          </a:p>
        </p:txBody>
      </p:sp>
      <p:sp>
        <p:nvSpPr>
          <p:cNvPr id="257" name="Google Shape;257;p42"/>
          <p:cNvSpPr txBox="1"/>
          <p:nvPr>
            <p:ph idx="1" type="body"/>
          </p:nvPr>
        </p:nvSpPr>
        <p:spPr>
          <a:xfrm>
            <a:off x="311700" y="1152475"/>
            <a:ext cx="8520600" cy="2958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Difficulté </a:t>
            </a:r>
            <a:r>
              <a:rPr lang="en"/>
              <a:t>: DIFFICILE</a:t>
            </a:r>
            <a:endParaRPr/>
          </a:p>
          <a:p>
            <a:pPr indent="0" lvl="0" marL="0" rtl="0" algn="l">
              <a:spcBef>
                <a:spcPts val="1200"/>
              </a:spcBef>
              <a:spcAft>
                <a:spcPts val="0"/>
              </a:spcAft>
              <a:buNone/>
            </a:pPr>
            <a:r>
              <a:rPr b="1" lang="en"/>
              <a:t>Gestion du Level Design</a:t>
            </a:r>
            <a:r>
              <a:rPr lang="en"/>
              <a:t> : Très bon (on contrôle littéralement tout ce qu’on met dedans) et en même temps très faible (aucune garantie sur la qualité de la map) </a:t>
            </a:r>
            <a:endParaRPr/>
          </a:p>
          <a:p>
            <a:pPr indent="0" lvl="0" marL="0" rtl="0" algn="l">
              <a:spcBef>
                <a:spcPts val="1200"/>
              </a:spcBef>
              <a:spcAft>
                <a:spcPts val="0"/>
              </a:spcAft>
              <a:buNone/>
            </a:pPr>
            <a:r>
              <a:rPr lang="en"/>
              <a:t>A utiliser pour générer une salle ou un texture plutôt qu’un niveau tout entier</a:t>
            </a:r>
            <a:endParaRPr/>
          </a:p>
          <a:p>
            <a:pPr indent="0" lvl="0" marL="0" rtl="0" algn="l">
              <a:spcBef>
                <a:spcPts val="1200"/>
              </a:spcBef>
              <a:spcAft>
                <a:spcPts val="0"/>
              </a:spcAft>
              <a:buNone/>
            </a:pPr>
            <a:r>
              <a:rPr b="1" lang="en"/>
              <a:t>Avantage </a:t>
            </a:r>
            <a:r>
              <a:rPr lang="en"/>
              <a:t>: La bombe nucléaire de la génération procédurale, peut tout générer</a:t>
            </a:r>
            <a:endParaRPr/>
          </a:p>
          <a:p>
            <a:pPr indent="0" lvl="0" marL="0" rtl="0" algn="l">
              <a:spcBef>
                <a:spcPts val="1200"/>
              </a:spcBef>
              <a:spcAft>
                <a:spcPts val="1200"/>
              </a:spcAft>
              <a:buNone/>
            </a:pPr>
            <a:r>
              <a:rPr b="1" lang="en"/>
              <a:t>Inconvénient</a:t>
            </a:r>
            <a:r>
              <a:rPr lang="en"/>
              <a:t>: N’aboutit pas toujours (problème d’implémentation), </a:t>
            </a:r>
            <a:r>
              <a:rPr b="1" lang="en"/>
              <a:t>LARGE CONSOMMATION DE MEMOIRE</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3"/>
          <p:cNvSpPr txBox="1"/>
          <p:nvPr/>
        </p:nvSpPr>
        <p:spPr>
          <a:xfrm>
            <a:off x="525450" y="444050"/>
            <a:ext cx="82518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Principe</a:t>
            </a:r>
            <a:r>
              <a:rPr lang="en">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Partie 1, génération des </a:t>
            </a:r>
            <a:r>
              <a:rPr lang="en">
                <a:latin typeface="Calibri"/>
                <a:ea typeface="Calibri"/>
                <a:cs typeface="Calibri"/>
                <a:sym typeface="Calibri"/>
              </a:rPr>
              <a:t>dictionnaires</a:t>
            </a:r>
            <a:r>
              <a:rPr lang="en">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La 1ere partie consiste a générer un </a:t>
            </a:r>
            <a:r>
              <a:rPr lang="en">
                <a:latin typeface="Calibri"/>
                <a:ea typeface="Calibri"/>
                <a:cs typeface="Calibri"/>
                <a:sym typeface="Calibri"/>
              </a:rPr>
              <a:t>dictionnaire</a:t>
            </a:r>
            <a:r>
              <a:rPr lang="en">
                <a:latin typeface="Calibri"/>
                <a:ea typeface="Calibri"/>
                <a:cs typeface="Calibri"/>
                <a:sym typeface="Calibri"/>
              </a:rPr>
              <a:t> des motifs de n*n cellules </a:t>
            </a:r>
            <a:r>
              <a:rPr lang="en">
                <a:latin typeface="Calibri"/>
                <a:ea typeface="Calibri"/>
                <a:cs typeface="Calibri"/>
                <a:sym typeface="Calibri"/>
              </a:rPr>
              <a:t>acceptées</a:t>
            </a:r>
            <a:r>
              <a:rPr lang="en">
                <a:latin typeface="Calibri"/>
                <a:ea typeface="Calibri"/>
                <a:cs typeface="Calibri"/>
                <a:sym typeface="Calibri"/>
              </a:rPr>
              <a:t> (en général 3*3) avec un id comme clé.</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Ce dico </a:t>
            </a:r>
            <a:r>
              <a:rPr lang="en">
                <a:latin typeface="Calibri"/>
                <a:ea typeface="Calibri"/>
                <a:cs typeface="Calibri"/>
                <a:sym typeface="Calibri"/>
              </a:rPr>
              <a:t>inclut</a:t>
            </a:r>
            <a:r>
              <a:rPr lang="en">
                <a:latin typeface="Calibri"/>
                <a:ea typeface="Calibri"/>
                <a:cs typeface="Calibri"/>
                <a:sym typeface="Calibri"/>
              </a:rPr>
              <a:t> </a:t>
            </a:r>
            <a:r>
              <a:rPr lang="en">
                <a:latin typeface="Calibri"/>
                <a:ea typeface="Calibri"/>
                <a:cs typeface="Calibri"/>
                <a:sym typeface="Calibri"/>
              </a:rPr>
              <a:t>souvent</a:t>
            </a:r>
            <a:r>
              <a:rPr lang="en">
                <a:latin typeface="Calibri"/>
                <a:ea typeface="Calibri"/>
                <a:cs typeface="Calibri"/>
                <a:sym typeface="Calibri"/>
              </a:rPr>
              <a:t> les rotations et </a:t>
            </a:r>
            <a:r>
              <a:rPr lang="en">
                <a:latin typeface="Calibri"/>
                <a:ea typeface="Calibri"/>
                <a:cs typeface="Calibri"/>
                <a:sym typeface="Calibri"/>
              </a:rPr>
              <a:t>réflexion</a:t>
            </a:r>
            <a:r>
              <a:rPr lang="en">
                <a:latin typeface="Calibri"/>
                <a:ea typeface="Calibri"/>
                <a:cs typeface="Calibri"/>
                <a:sym typeface="Calibri"/>
              </a:rPr>
              <a:t> de tous les ensemble de n*n pixel d’une image input.</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Un 2eme </a:t>
            </a:r>
            <a:r>
              <a:rPr lang="en">
                <a:latin typeface="Calibri"/>
                <a:ea typeface="Calibri"/>
                <a:cs typeface="Calibri"/>
                <a:sym typeface="Calibri"/>
              </a:rPr>
              <a:t>dictionnaire associe un id à une fréquence d'apparition du motif</a:t>
            </a:r>
            <a:r>
              <a:rPr lang="en">
                <a:latin typeface="Calibri"/>
                <a:ea typeface="Calibri"/>
                <a:cs typeface="Calibri"/>
                <a:sym typeface="Calibri"/>
              </a:rPr>
              <a:t> ( la fréquence est en général celle </a:t>
            </a:r>
            <a:r>
              <a:rPr lang="en">
                <a:latin typeface="Calibri"/>
                <a:ea typeface="Calibri"/>
                <a:cs typeface="Calibri"/>
                <a:sym typeface="Calibri"/>
              </a:rPr>
              <a:t>d'apparition</a:t>
            </a:r>
            <a:r>
              <a:rPr lang="en">
                <a:latin typeface="Calibri"/>
                <a:ea typeface="Calibri"/>
                <a:cs typeface="Calibri"/>
                <a:sym typeface="Calibri"/>
              </a:rPr>
              <a:t> du motif lor de l’analyse de l’input)</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Un 3eme </a:t>
            </a:r>
            <a:r>
              <a:rPr lang="en">
                <a:latin typeface="Calibri"/>
                <a:ea typeface="Calibri"/>
                <a:cs typeface="Calibri"/>
                <a:sym typeface="Calibri"/>
              </a:rPr>
              <a:t>dictionnaire associe un id à une liste des motif voisin compatible selon les 4 direction</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Pour un paterne 3*3 les centres de 2 motif sont séparé pour une bordure d’une cellule de large et 2 motif peuvent être adjacent selon une direction si le recouvrement des bordure correspond.</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Une fois les dictionnaires créés, chaque cellule de la grille de sortie possède une liste de tous les id que la cellule peux encore avoir. (la taille de la grille de sortie est plus faible que la taille en pixel car les centre ne sont qu’un pixel sur 2)</a:t>
            </a:r>
            <a:r>
              <a:rPr lang="en">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4"/>
          <p:cNvSpPr txBox="1"/>
          <p:nvPr/>
        </p:nvSpPr>
        <p:spPr>
          <a:xfrm>
            <a:off x="525450" y="444050"/>
            <a:ext cx="82518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Principe</a:t>
            </a:r>
            <a:r>
              <a:rPr lang="en">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Partie 2, wave function collapse:</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On </a:t>
            </a:r>
            <a:r>
              <a:rPr lang="en">
                <a:latin typeface="Calibri"/>
                <a:ea typeface="Calibri"/>
                <a:cs typeface="Calibri"/>
                <a:sym typeface="Calibri"/>
              </a:rPr>
              <a:t>choisit</a:t>
            </a:r>
            <a:r>
              <a:rPr lang="en">
                <a:latin typeface="Calibri"/>
                <a:ea typeface="Calibri"/>
                <a:cs typeface="Calibri"/>
                <a:sym typeface="Calibri"/>
              </a:rPr>
              <a:t> la </a:t>
            </a:r>
            <a:r>
              <a:rPr lang="en">
                <a:latin typeface="Calibri"/>
                <a:ea typeface="Calibri"/>
                <a:cs typeface="Calibri"/>
                <a:sym typeface="Calibri"/>
              </a:rPr>
              <a:t>cellule</a:t>
            </a:r>
            <a:r>
              <a:rPr lang="en">
                <a:latin typeface="Calibri"/>
                <a:ea typeface="Calibri"/>
                <a:cs typeface="Calibri"/>
                <a:sym typeface="Calibri"/>
              </a:rPr>
              <a:t> avec l’entropie la plus basse (ie, avec le moins d’id possible encore dans la liste)</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Si plusieurs avec la même entropie, on choisi au hasard parmi celle-ci.</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On collapse la </a:t>
            </a:r>
            <a:r>
              <a:rPr lang="en">
                <a:latin typeface="Calibri"/>
                <a:ea typeface="Calibri"/>
                <a:cs typeface="Calibri"/>
                <a:sym typeface="Calibri"/>
              </a:rPr>
              <a:t>cellule : on choisi un id (et donc un motif) parmi la liste restante.</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On propage : sur toute les cellule adjacente à une cellule modifié on élimine les id qui ne sont plus compatible ( dico d'adjacence). Si au moins un id est supprimé, on considère la cellule comme modifié et on propage au voisin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Une fois que la propagation finie, on recommence au début de la partie 2 jusqu'à ce que toute les cellules aient été déterminé.</a:t>
            </a:r>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5"/>
          <p:cNvSpPr txBox="1"/>
          <p:nvPr/>
        </p:nvSpPr>
        <p:spPr>
          <a:xfrm>
            <a:off x="525450" y="444050"/>
            <a:ext cx="8251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Remarque</a:t>
            </a:r>
            <a:r>
              <a:rPr lang="en">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L’algorithme n’a aucune </a:t>
            </a:r>
            <a:r>
              <a:rPr lang="en">
                <a:latin typeface="Calibri"/>
                <a:ea typeface="Calibri"/>
                <a:cs typeface="Calibri"/>
                <a:sym typeface="Calibri"/>
              </a:rPr>
              <a:t>garantie</a:t>
            </a:r>
            <a:r>
              <a:rPr lang="en">
                <a:latin typeface="Calibri"/>
                <a:ea typeface="Calibri"/>
                <a:cs typeface="Calibri"/>
                <a:sym typeface="Calibri"/>
              </a:rPr>
              <a:t> d’aboutir. On peut se retrouver avec des cellules sans paternes possibles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Un “fix” est de stocker </a:t>
            </a:r>
            <a:r>
              <a:rPr lang="en">
                <a:latin typeface="Calibri"/>
                <a:ea typeface="Calibri"/>
                <a:cs typeface="Calibri"/>
                <a:sym typeface="Calibri"/>
              </a:rPr>
              <a:t>l'enchaînement d'événement et de revenir en arrière si l’on se retrouve bloqué et tenter de choisir un autre motif. </a:t>
            </a:r>
            <a:r>
              <a:rPr lang="en">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 quoi parle cette séance ?</a:t>
            </a:r>
            <a:endParaRPr/>
          </a:p>
        </p:txBody>
      </p:sp>
      <p:sp>
        <p:nvSpPr>
          <p:cNvPr id="87" name="Google Shape;8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Liste (non exhaustive) de méthodes de génération procédurales</a:t>
            </a:r>
            <a:endParaRPr/>
          </a:p>
          <a:p>
            <a:pPr indent="0" lvl="0" marL="0" rtl="0" algn="l">
              <a:spcBef>
                <a:spcPts val="1200"/>
              </a:spcBef>
              <a:spcAft>
                <a:spcPts val="0"/>
              </a:spcAft>
              <a:buNone/>
            </a:pPr>
            <a:r>
              <a:rPr lang="en"/>
              <a:t>	</a:t>
            </a:r>
            <a:endParaRPr/>
          </a:p>
          <a:p>
            <a:pPr indent="0" lvl="0" marL="0" rtl="0" algn="l">
              <a:spcBef>
                <a:spcPts val="1200"/>
              </a:spcBef>
              <a:spcAft>
                <a:spcPts val="1200"/>
              </a:spcAft>
              <a:buNone/>
            </a:pPr>
            <a:r>
              <a:rPr lang="en"/>
              <a:t>Méthodes pour générer des cartes/des terrains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Avantages / Désavantages</a:t>
            </a:r>
            <a:endParaRPr/>
          </a:p>
        </p:txBody>
      </p:sp>
      <p:sp>
        <p:nvSpPr>
          <p:cNvPr id="93" name="Google Shape;9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Économie d’espace de stockage</a:t>
            </a:r>
            <a:endParaRPr sz="1600"/>
          </a:p>
          <a:p>
            <a:pPr indent="-330200" lvl="0" marL="457200" rtl="0" algn="l">
              <a:spcBef>
                <a:spcPts val="0"/>
              </a:spcBef>
              <a:spcAft>
                <a:spcPts val="0"/>
              </a:spcAft>
              <a:buSzPts val="1600"/>
              <a:buChar char="-"/>
            </a:pPr>
            <a:r>
              <a:rPr lang="en" sz="1600"/>
              <a:t>Adaptatif</a:t>
            </a:r>
            <a:endParaRPr sz="1600"/>
          </a:p>
          <a:p>
            <a:pPr indent="-330200" lvl="0" marL="457200" rtl="0" algn="l">
              <a:spcBef>
                <a:spcPts val="0"/>
              </a:spcBef>
              <a:spcAft>
                <a:spcPts val="0"/>
              </a:spcAft>
              <a:buSzPts val="1600"/>
              <a:buChar char="-"/>
            </a:pPr>
            <a:r>
              <a:rPr lang="en" sz="1600"/>
              <a:t>Rejouabilité</a:t>
            </a:r>
            <a:endParaRPr sz="1600"/>
          </a:p>
          <a:p>
            <a:pPr indent="-330200" lvl="0" marL="457200" rtl="0" algn="l">
              <a:spcBef>
                <a:spcPts val="0"/>
              </a:spcBef>
              <a:spcAft>
                <a:spcPts val="0"/>
              </a:spcAft>
              <a:buSzPts val="1600"/>
              <a:buChar char="-"/>
            </a:pPr>
            <a:r>
              <a:rPr lang="en" sz="1600"/>
              <a:t>Permet un sentiment d’unicité</a:t>
            </a:r>
            <a:endParaRPr sz="1600"/>
          </a:p>
          <a:p>
            <a:pPr indent="0" lvl="0" marL="0" rtl="0" algn="l">
              <a:spcBef>
                <a:spcPts val="1200"/>
              </a:spcBef>
              <a:spcAft>
                <a:spcPts val="0"/>
              </a:spcAft>
              <a:buNone/>
            </a:pPr>
            <a:r>
              <a:t/>
            </a:r>
            <a:endParaRPr sz="1600"/>
          </a:p>
          <a:p>
            <a:pPr indent="-330200" lvl="0" marL="457200" rtl="0" algn="l">
              <a:spcBef>
                <a:spcPts val="1200"/>
              </a:spcBef>
              <a:spcAft>
                <a:spcPts val="0"/>
              </a:spcAft>
              <a:buSzPts val="1600"/>
              <a:buChar char="-"/>
            </a:pPr>
            <a:r>
              <a:rPr lang="en" sz="1600"/>
              <a:t>Ajoute du RNJesus</a:t>
            </a:r>
            <a:endParaRPr sz="1600"/>
          </a:p>
          <a:p>
            <a:pPr indent="-330200" lvl="0" marL="457200" rtl="0" algn="l">
              <a:spcBef>
                <a:spcPts val="0"/>
              </a:spcBef>
              <a:spcAft>
                <a:spcPts val="0"/>
              </a:spcAft>
              <a:buSzPts val="1600"/>
              <a:buChar char="-"/>
            </a:pPr>
            <a:r>
              <a:rPr lang="en" sz="1600"/>
              <a:t>Problème d’équilibrage</a:t>
            </a:r>
            <a:endParaRPr sz="1600"/>
          </a:p>
          <a:p>
            <a:pPr indent="-330200" lvl="0" marL="457200" rtl="0" algn="l">
              <a:spcBef>
                <a:spcPts val="0"/>
              </a:spcBef>
              <a:spcAft>
                <a:spcPts val="0"/>
              </a:spcAft>
              <a:buSzPts val="1600"/>
              <a:buChar char="-"/>
            </a:pPr>
            <a:r>
              <a:rPr lang="en" sz="1600"/>
              <a:t>Génération valide ?</a:t>
            </a:r>
            <a:endParaRPr sz="1600"/>
          </a:p>
          <a:p>
            <a:pPr indent="-330200" lvl="0" marL="457200" rtl="0" algn="l">
              <a:spcBef>
                <a:spcPts val="0"/>
              </a:spcBef>
              <a:spcAft>
                <a:spcPts val="0"/>
              </a:spcAft>
              <a:buSzPts val="1600"/>
              <a:buChar char="-"/>
            </a:pPr>
            <a:r>
              <a:rPr lang="en" sz="1600"/>
              <a:t>Demande un vrai questionnement sur le level-design</a:t>
            </a:r>
            <a:endParaRPr sz="1600"/>
          </a:p>
          <a:p>
            <a:pPr indent="0" lvl="0" marL="0" rtl="0" algn="l">
              <a:spcBef>
                <a:spcPts val="1200"/>
              </a:spcBef>
              <a:spcAft>
                <a:spcPts val="1200"/>
              </a:spcAft>
              <a:buNone/>
            </a:pPr>
            <a:r>
              <a:rPr b="1" lang="en" sz="1600"/>
              <a:t>MAIS</a:t>
            </a:r>
            <a:r>
              <a:rPr lang="en" sz="1600"/>
              <a:t> chaque méthode a ses désavantages et avantages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0" st="0"/>
                                            </p:txEl>
                                          </p:spTgt>
                                        </p:tgtEl>
                                        <p:attrNameLst>
                                          <p:attrName>style.visibility</p:attrName>
                                        </p:attrNameLst>
                                      </p:cBhvr>
                                      <p:to>
                                        <p:strVal val="visible"/>
                                      </p:to>
                                    </p:set>
                                    <p:animEffect filter="fade" transition="in">
                                      <p:cBhvr>
                                        <p:cTn dur="1000"/>
                                        <p:tgtEl>
                                          <p:spTgt spid="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1" st="1"/>
                                            </p:txEl>
                                          </p:spTgt>
                                        </p:tgtEl>
                                        <p:attrNameLst>
                                          <p:attrName>style.visibility</p:attrName>
                                        </p:attrNameLst>
                                      </p:cBhvr>
                                      <p:to>
                                        <p:strVal val="visible"/>
                                      </p:to>
                                    </p:set>
                                    <p:animEffect filter="fade" transition="in">
                                      <p:cBhvr>
                                        <p:cTn dur="1000"/>
                                        <p:tgtEl>
                                          <p:spTgt spid="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2" st="2"/>
                                            </p:txEl>
                                          </p:spTgt>
                                        </p:tgtEl>
                                        <p:attrNameLst>
                                          <p:attrName>style.visibility</p:attrName>
                                        </p:attrNameLst>
                                      </p:cBhvr>
                                      <p:to>
                                        <p:strVal val="visible"/>
                                      </p:to>
                                    </p:set>
                                    <p:animEffect filter="fade" transition="in">
                                      <p:cBhvr>
                                        <p:cTn dur="1000"/>
                                        <p:tgtEl>
                                          <p:spTgt spid="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3" st="3"/>
                                            </p:txEl>
                                          </p:spTgt>
                                        </p:tgtEl>
                                        <p:attrNameLst>
                                          <p:attrName>style.visibility</p:attrName>
                                        </p:attrNameLst>
                                      </p:cBhvr>
                                      <p:to>
                                        <p:strVal val="visible"/>
                                      </p:to>
                                    </p:set>
                                    <p:animEffect filter="fade" transition="in">
                                      <p:cBhvr>
                                        <p:cTn dur="1000"/>
                                        <p:tgtEl>
                                          <p:spTgt spid="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4" st="4"/>
                                            </p:txEl>
                                          </p:spTgt>
                                        </p:tgtEl>
                                        <p:attrNameLst>
                                          <p:attrName>style.visibility</p:attrName>
                                        </p:attrNameLst>
                                      </p:cBhvr>
                                      <p:to>
                                        <p:strVal val="visible"/>
                                      </p:to>
                                    </p:set>
                                    <p:animEffect filter="fade" transition="in">
                                      <p:cBhvr>
                                        <p:cTn dur="1000"/>
                                        <p:tgtEl>
                                          <p:spTgt spid="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5" st="5"/>
                                            </p:txEl>
                                          </p:spTgt>
                                        </p:tgtEl>
                                        <p:attrNameLst>
                                          <p:attrName>style.visibility</p:attrName>
                                        </p:attrNameLst>
                                      </p:cBhvr>
                                      <p:to>
                                        <p:strVal val="visible"/>
                                      </p:to>
                                    </p:set>
                                    <p:animEffect filter="fade" transition="in">
                                      <p:cBhvr>
                                        <p:cTn dur="1000"/>
                                        <p:tgtEl>
                                          <p:spTgt spid="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6" st="6"/>
                                            </p:txEl>
                                          </p:spTgt>
                                        </p:tgtEl>
                                        <p:attrNameLst>
                                          <p:attrName>style.visibility</p:attrName>
                                        </p:attrNameLst>
                                      </p:cBhvr>
                                      <p:to>
                                        <p:strVal val="visible"/>
                                      </p:to>
                                    </p:set>
                                    <p:animEffect filter="fade" transition="in">
                                      <p:cBhvr>
                                        <p:cTn dur="1000"/>
                                        <p:tgtEl>
                                          <p:spTgt spid="9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7" st="7"/>
                                            </p:txEl>
                                          </p:spTgt>
                                        </p:tgtEl>
                                        <p:attrNameLst>
                                          <p:attrName>style.visibility</p:attrName>
                                        </p:attrNameLst>
                                      </p:cBhvr>
                                      <p:to>
                                        <p:strVal val="visible"/>
                                      </p:to>
                                    </p:set>
                                    <p:animEffect filter="fade" transition="in">
                                      <p:cBhvr>
                                        <p:cTn dur="1000"/>
                                        <p:tgtEl>
                                          <p:spTgt spid="9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8" st="8"/>
                                            </p:txEl>
                                          </p:spTgt>
                                        </p:tgtEl>
                                        <p:attrNameLst>
                                          <p:attrName>style.visibility</p:attrName>
                                        </p:attrNameLst>
                                      </p:cBhvr>
                                      <p:to>
                                        <p:strVal val="visible"/>
                                      </p:to>
                                    </p:set>
                                    <p:animEffect filter="fade" transition="in">
                                      <p:cBhvr>
                                        <p:cTn dur="1000"/>
                                        <p:tgtEl>
                                          <p:spTgt spid="9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xEl>
                                              <p:pRg end="9" st="9"/>
                                            </p:txEl>
                                          </p:spTgt>
                                        </p:tgtEl>
                                        <p:attrNameLst>
                                          <p:attrName>style.visibility</p:attrName>
                                        </p:attrNameLst>
                                      </p:cBhvr>
                                      <p:to>
                                        <p:strVal val="visible"/>
                                      </p:to>
                                    </p:set>
                                    <p:animEffect filter="fade" transition="in">
                                      <p:cBhvr>
                                        <p:cTn dur="1000"/>
                                        <p:tgtEl>
                                          <p:spTgt spid="93">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a:blip r:embed="rId3">
            <a:alphaModFix/>
          </a:blip>
          <a:stretch>
            <a:fillRect/>
          </a:stretch>
        </p:blipFill>
        <p:spPr>
          <a:xfrm>
            <a:off x="-77425" y="0"/>
            <a:ext cx="9619453"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Room Accretion</a:t>
            </a:r>
            <a:endParaRPr/>
          </a:p>
        </p:txBody>
      </p:sp>
      <p:sp>
        <p:nvSpPr>
          <p:cNvPr id="104" name="Google Shape;104;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Difficulté</a:t>
            </a:r>
            <a:r>
              <a:rPr lang="en"/>
              <a:t> : facile ~ moyenne</a:t>
            </a:r>
            <a:endParaRPr/>
          </a:p>
          <a:p>
            <a:pPr indent="0" lvl="0" marL="0" rtl="0" algn="l">
              <a:spcBef>
                <a:spcPts val="1200"/>
              </a:spcBef>
              <a:spcAft>
                <a:spcPts val="0"/>
              </a:spcAft>
              <a:buNone/>
            </a:pPr>
            <a:r>
              <a:rPr b="1" lang="en"/>
              <a:t>Gestion du Level Design</a:t>
            </a:r>
            <a:r>
              <a:rPr lang="en"/>
              <a:t> : excellente</a:t>
            </a:r>
            <a:endParaRPr/>
          </a:p>
          <a:p>
            <a:pPr indent="0" lvl="0" marL="0" rtl="0" algn="l">
              <a:spcBef>
                <a:spcPts val="1200"/>
              </a:spcBef>
              <a:spcAft>
                <a:spcPts val="0"/>
              </a:spcAft>
              <a:buNone/>
            </a:pPr>
            <a:r>
              <a:rPr b="1" lang="en"/>
              <a:t>Avantages</a:t>
            </a:r>
            <a:r>
              <a:rPr lang="en"/>
              <a:t> : Connexe, rapide, salles cohérente</a:t>
            </a:r>
            <a:endParaRPr/>
          </a:p>
          <a:p>
            <a:pPr indent="0" lvl="0" marL="0" rtl="0" algn="l">
              <a:spcBef>
                <a:spcPts val="1200"/>
              </a:spcBef>
              <a:spcAft>
                <a:spcPts val="0"/>
              </a:spcAft>
              <a:buNone/>
            </a:pPr>
            <a:r>
              <a:rPr b="1" lang="en"/>
              <a:t>Inconvénients</a:t>
            </a:r>
            <a:r>
              <a:rPr lang="en"/>
              <a:t> : Nombre limité de salles préconcues, ou besoin de les </a:t>
            </a:r>
            <a:r>
              <a:rPr lang="en"/>
              <a:t>génèrer</a:t>
            </a:r>
            <a:r>
              <a:rPr lang="en"/>
              <a:t> procéduralement.</a:t>
            </a:r>
            <a:endParaRPr/>
          </a:p>
          <a:p>
            <a:pPr indent="0" lvl="0" marL="0" rtl="0" algn="l">
              <a:spcBef>
                <a:spcPts val="1200"/>
              </a:spcBef>
              <a:spcAft>
                <a:spcPts val="0"/>
              </a:spcAft>
              <a:buNone/>
            </a:pPr>
            <a:r>
              <a:rPr lang="en" u="sng">
                <a:solidFill>
                  <a:schemeClr val="hlink"/>
                </a:solidFill>
                <a:hlinkClick r:id="rId3"/>
              </a:rPr>
              <a:t>https://youtu.be/Uo9-IcHhq_w?t=230</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p:nvPr/>
        </p:nvSpPr>
        <p:spPr>
          <a:xfrm>
            <a:off x="1361750" y="629075"/>
            <a:ext cx="1354320" cy="52547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Début</a:t>
            </a:r>
            <a:endParaRPr sz="800"/>
          </a:p>
        </p:txBody>
      </p:sp>
      <p:sp>
        <p:nvSpPr>
          <p:cNvPr id="110" name="Google Shape;110;p20"/>
          <p:cNvSpPr/>
          <p:nvPr/>
        </p:nvSpPr>
        <p:spPr>
          <a:xfrm>
            <a:off x="2187600" y="3837950"/>
            <a:ext cx="1354320" cy="52547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End</a:t>
            </a:r>
            <a:endParaRPr sz="800"/>
          </a:p>
        </p:txBody>
      </p:sp>
      <p:sp>
        <p:nvSpPr>
          <p:cNvPr id="111" name="Google Shape;111;p20"/>
          <p:cNvSpPr/>
          <p:nvPr/>
        </p:nvSpPr>
        <p:spPr>
          <a:xfrm>
            <a:off x="1484814" y="1368950"/>
            <a:ext cx="1108200" cy="5256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Place libre ?</a:t>
            </a:r>
            <a:endParaRPr sz="1000"/>
          </a:p>
        </p:txBody>
      </p:sp>
      <p:cxnSp>
        <p:nvCxnSpPr>
          <p:cNvPr id="112" name="Google Shape;112;p20"/>
          <p:cNvCxnSpPr>
            <a:stCxn id="109" idx="2"/>
            <a:endCxn id="111" idx="0"/>
          </p:cNvCxnSpPr>
          <p:nvPr/>
        </p:nvCxnSpPr>
        <p:spPr>
          <a:xfrm>
            <a:off x="2038910" y="1154549"/>
            <a:ext cx="0" cy="214500"/>
          </a:xfrm>
          <a:prstGeom prst="straightConnector1">
            <a:avLst/>
          </a:prstGeom>
          <a:noFill/>
          <a:ln cap="flat" cmpd="sng" w="9525">
            <a:solidFill>
              <a:schemeClr val="dk2"/>
            </a:solidFill>
            <a:prstDash val="solid"/>
            <a:round/>
            <a:headEnd len="med" w="med" type="none"/>
            <a:tailEnd len="med" w="med" type="triangle"/>
          </a:ln>
        </p:spPr>
      </p:cxnSp>
      <p:cxnSp>
        <p:nvCxnSpPr>
          <p:cNvPr id="113" name="Google Shape;113;p20"/>
          <p:cNvCxnSpPr>
            <a:stCxn id="111" idx="3"/>
            <a:endCxn id="110" idx="0"/>
          </p:cNvCxnSpPr>
          <p:nvPr/>
        </p:nvCxnSpPr>
        <p:spPr>
          <a:xfrm>
            <a:off x="2593014" y="1631750"/>
            <a:ext cx="271800" cy="2206200"/>
          </a:xfrm>
          <a:prstGeom prst="bentConnector2">
            <a:avLst/>
          </a:prstGeom>
          <a:noFill/>
          <a:ln cap="flat" cmpd="sng" w="9525">
            <a:solidFill>
              <a:schemeClr val="dk2"/>
            </a:solidFill>
            <a:prstDash val="solid"/>
            <a:round/>
            <a:headEnd len="med" w="med" type="none"/>
            <a:tailEnd len="med" w="med" type="triangle"/>
          </a:ln>
        </p:spPr>
      </p:cxnSp>
      <p:sp>
        <p:nvSpPr>
          <p:cNvPr id="114" name="Google Shape;114;p20"/>
          <p:cNvSpPr/>
          <p:nvPr/>
        </p:nvSpPr>
        <p:spPr>
          <a:xfrm>
            <a:off x="1545400" y="2190650"/>
            <a:ext cx="987000" cy="52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Choisir une salle au hasard</a:t>
            </a:r>
            <a:endParaRPr sz="1000"/>
          </a:p>
        </p:txBody>
      </p:sp>
      <p:sp>
        <p:nvSpPr>
          <p:cNvPr id="115" name="Google Shape;115;p20"/>
          <p:cNvSpPr txBox="1"/>
          <p:nvPr/>
        </p:nvSpPr>
        <p:spPr>
          <a:xfrm>
            <a:off x="2593025" y="1428350"/>
            <a:ext cx="666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Calibri"/>
                <a:ea typeface="Calibri"/>
                <a:cs typeface="Calibri"/>
                <a:sym typeface="Calibri"/>
              </a:rPr>
              <a:t>Non</a:t>
            </a:r>
            <a:endParaRPr sz="600">
              <a:latin typeface="Calibri"/>
              <a:ea typeface="Calibri"/>
              <a:cs typeface="Calibri"/>
              <a:sym typeface="Calibri"/>
            </a:endParaRPr>
          </a:p>
        </p:txBody>
      </p:sp>
      <p:cxnSp>
        <p:nvCxnSpPr>
          <p:cNvPr id="116" name="Google Shape;116;p20"/>
          <p:cNvCxnSpPr>
            <a:stCxn id="111" idx="2"/>
            <a:endCxn id="114" idx="0"/>
          </p:cNvCxnSpPr>
          <p:nvPr/>
        </p:nvCxnSpPr>
        <p:spPr>
          <a:xfrm>
            <a:off x="2038914" y="1894550"/>
            <a:ext cx="0" cy="296100"/>
          </a:xfrm>
          <a:prstGeom prst="straightConnector1">
            <a:avLst/>
          </a:prstGeom>
          <a:noFill/>
          <a:ln cap="flat" cmpd="sng" w="9525">
            <a:solidFill>
              <a:schemeClr val="dk2"/>
            </a:solidFill>
            <a:prstDash val="solid"/>
            <a:round/>
            <a:headEnd len="med" w="med" type="none"/>
            <a:tailEnd len="med" w="med" type="triangle"/>
          </a:ln>
        </p:spPr>
      </p:cxnSp>
      <p:sp>
        <p:nvSpPr>
          <p:cNvPr id="117" name="Google Shape;117;p20"/>
          <p:cNvSpPr/>
          <p:nvPr/>
        </p:nvSpPr>
        <p:spPr>
          <a:xfrm>
            <a:off x="1545425" y="2964725"/>
            <a:ext cx="987000" cy="52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Relier la salle aux salles </a:t>
            </a:r>
            <a:r>
              <a:rPr lang="en" sz="1000"/>
              <a:t>précédentes</a:t>
            </a:r>
            <a:endParaRPr sz="1000"/>
          </a:p>
        </p:txBody>
      </p:sp>
      <p:cxnSp>
        <p:nvCxnSpPr>
          <p:cNvPr id="118" name="Google Shape;118;p20"/>
          <p:cNvCxnSpPr>
            <a:stCxn id="114" idx="2"/>
            <a:endCxn id="117" idx="0"/>
          </p:cNvCxnSpPr>
          <p:nvPr/>
        </p:nvCxnSpPr>
        <p:spPr>
          <a:xfrm>
            <a:off x="2038900" y="2716250"/>
            <a:ext cx="0" cy="248400"/>
          </a:xfrm>
          <a:prstGeom prst="straightConnector1">
            <a:avLst/>
          </a:prstGeom>
          <a:noFill/>
          <a:ln cap="flat" cmpd="sng" w="9525">
            <a:solidFill>
              <a:schemeClr val="dk2"/>
            </a:solidFill>
            <a:prstDash val="solid"/>
            <a:round/>
            <a:headEnd len="med" w="med" type="none"/>
            <a:tailEnd len="med" w="med" type="triangle"/>
          </a:ln>
        </p:spPr>
      </p:cxnSp>
      <p:cxnSp>
        <p:nvCxnSpPr>
          <p:cNvPr id="119" name="Google Shape;119;p20"/>
          <p:cNvCxnSpPr>
            <a:stCxn id="117" idx="2"/>
            <a:endCxn id="111" idx="1"/>
          </p:cNvCxnSpPr>
          <p:nvPr/>
        </p:nvCxnSpPr>
        <p:spPr>
          <a:xfrm flipH="1" rot="5400000">
            <a:off x="832625" y="2284025"/>
            <a:ext cx="1858500" cy="554100"/>
          </a:xfrm>
          <a:prstGeom prst="bentConnector4">
            <a:avLst>
              <a:gd fmla="val -12813" name="adj1"/>
              <a:gd fmla="val 142977" name="adj2"/>
            </a:avLst>
          </a:prstGeom>
          <a:noFill/>
          <a:ln cap="flat" cmpd="sng" w="9525">
            <a:solidFill>
              <a:schemeClr val="dk2"/>
            </a:solidFill>
            <a:prstDash val="solid"/>
            <a:round/>
            <a:headEnd len="med" w="med" type="none"/>
            <a:tailEnd len="med" w="med" type="triangle"/>
          </a:ln>
        </p:spPr>
      </p:cxnSp>
      <p:sp>
        <p:nvSpPr>
          <p:cNvPr id="120" name="Google Shape;120;p20"/>
          <p:cNvSpPr txBox="1"/>
          <p:nvPr/>
        </p:nvSpPr>
        <p:spPr>
          <a:xfrm>
            <a:off x="4544050" y="814075"/>
            <a:ext cx="4114800" cy="243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alibri"/>
                <a:ea typeface="Calibri"/>
                <a:cs typeface="Calibri"/>
                <a:sym typeface="Calibri"/>
              </a:rPr>
              <a:t>Nuances possibles</a:t>
            </a:r>
            <a:r>
              <a:rPr lang="en">
                <a:latin typeface="Calibri"/>
                <a:ea typeface="Calibri"/>
                <a:cs typeface="Calibri"/>
                <a:sym typeface="Calibri"/>
              </a:rPr>
              <a:t> :</a:t>
            </a:r>
            <a:endParaRPr>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Liste des salles préconçues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Methode de connection des salles :</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Forcer les entré face a face (exemple)</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Drunken wanderer</a:t>
            </a:r>
            <a:endParaRPr sz="1200">
              <a:latin typeface="Calibri"/>
              <a:ea typeface="Calibri"/>
              <a:cs typeface="Calibri"/>
              <a:sym typeface="Calibri"/>
            </a:endParaRPr>
          </a:p>
          <a:p>
            <a:pPr indent="-304800" lvl="1" marL="914400" rtl="0" algn="l">
              <a:spcBef>
                <a:spcPts val="0"/>
              </a:spcBef>
              <a:spcAft>
                <a:spcPts val="0"/>
              </a:spcAft>
              <a:buSzPts val="1200"/>
              <a:buFont typeface="Calibri"/>
              <a:buChar char="○"/>
            </a:pP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u="sng">
                <a:latin typeface="Calibri"/>
                <a:ea typeface="Calibri"/>
                <a:cs typeface="Calibri"/>
                <a:sym typeface="Calibri"/>
              </a:rPr>
              <a:t>Utilisation possible</a:t>
            </a:r>
            <a:r>
              <a:rPr lang="en"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Dépend des salles et de la </a:t>
            </a:r>
            <a:r>
              <a:rPr lang="en" sz="1200">
                <a:latin typeface="Calibri"/>
                <a:ea typeface="Calibri"/>
                <a:cs typeface="Calibri"/>
                <a:sym typeface="Calibri"/>
              </a:rPr>
              <a:t>méthode</a:t>
            </a:r>
            <a:r>
              <a:rPr lang="en" sz="1200">
                <a:latin typeface="Calibri"/>
                <a:ea typeface="Calibri"/>
                <a:cs typeface="Calibri"/>
                <a:sym typeface="Calibri"/>
              </a:rPr>
              <a:t> de liaison utilisée</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En général sert pour des intérieurs.</a:t>
            </a:r>
            <a:endParaRPr sz="12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1"/>
          <p:cNvPicPr preferRelativeResize="0"/>
          <p:nvPr/>
        </p:nvPicPr>
        <p:blipFill>
          <a:blip r:embed="rId3">
            <a:alphaModFix/>
          </a:blip>
          <a:stretch>
            <a:fillRect/>
          </a:stretch>
        </p:blipFill>
        <p:spPr>
          <a:xfrm>
            <a:off x="0" y="0"/>
            <a:ext cx="9144000" cy="56769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