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Qu’est-ce qu’un programme ? Qu’est-ce qu’il peut faire ? Qu’est-ce qu’il ne peut pas faire ? Exemple d’utilisations. Qu’est-ce qu’un langage de programmation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Ordinateurs bêtes -&gt; nécessité d’être explicite, si faute de frappe, pas de correction. Pas de programme qui crée d’autre programme avec peu d’intructions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017107fd7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017107fd7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f43443d3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f43443d3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f43443d31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f43443d31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17107fd7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17107fd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0bddf064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0bddf064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méthode = fonction,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bddf06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bddf06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43443d3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f43443d3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17107fd7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17107fd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bddf064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bddf064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017107fd7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017107fd7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0bddf064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0bddf064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Python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Programmation Orienté Objet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950" y="645825"/>
            <a:ext cx="2870451" cy="287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12074" l="11672" r="12775" t="12368"/>
          <a:stretch/>
        </p:blipFill>
        <p:spPr>
          <a:xfrm>
            <a:off x="67250" y="80700"/>
            <a:ext cx="1479175" cy="14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Méthodes spéciales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i="1" lang="fr" sz="220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	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fr" sz="2200">
                <a:highlight>
                  <a:srgbClr val="FFFFFF"/>
                </a:highlight>
              </a:rPr>
              <a:t>constructeur</a:t>
            </a:r>
            <a:endParaRPr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__add__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i="1" lang="fr" sz="220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fr" sz="220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fr" sz="2200">
                <a:highlight>
                  <a:srgbClr val="FFFFFF"/>
                </a:highlight>
              </a:rPr>
              <a:t>self + val </a:t>
            </a:r>
            <a:r>
              <a:rPr lang="fr" sz="2200">
                <a:highlight>
                  <a:srgbClr val="FFFFFF"/>
                </a:highlight>
              </a:rPr>
              <a:t>OU </a:t>
            </a:r>
            <a:r>
              <a:rPr i="1" lang="fr" sz="2200">
                <a:highlight>
                  <a:srgbClr val="FFFFFF"/>
                </a:highlight>
              </a:rPr>
              <a:t>val + self</a:t>
            </a:r>
            <a:endParaRPr i="1"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__str__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i="1" lang="fr" sz="220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fr" sz="2200">
                <a:solidFill>
                  <a:srgbClr val="63A35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i="1" lang="fr" sz="2200">
                <a:highlight>
                  <a:srgbClr val="FFFFFF"/>
                </a:highlight>
              </a:rPr>
              <a:t>str(self)</a:t>
            </a:r>
            <a:endParaRPr i="1"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fr" sz="2200">
                <a:solidFill>
                  <a:srgbClr val="0086B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__eq__</a:t>
            </a:r>
            <a:r>
              <a:rPr lang="fr" sz="2200">
                <a:solidFill>
                  <a:srgbClr val="63A35C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i="1" lang="fr" sz="2200">
                <a:solidFill>
                  <a:srgbClr val="94558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fr" sz="2200">
                <a:solidFill>
                  <a:srgbClr val="94558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val</a:t>
            </a:r>
            <a:r>
              <a:rPr lang="fr" sz="2200">
                <a:solidFill>
                  <a:srgbClr val="63A35C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fr" sz="2200">
                <a:solidFill>
                  <a:srgbClr val="A71D5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fr" sz="2200">
                <a:highlight>
                  <a:schemeClr val="lt1"/>
                </a:highlight>
              </a:rPr>
              <a:t>self == val</a:t>
            </a:r>
            <a:endParaRPr i="1"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200">
                <a:highlight>
                  <a:schemeClr val="lt1"/>
                </a:highlight>
              </a:rPr>
              <a:t>etc.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Paramètres de méthodes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@classmethod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2200">
                <a:highlight>
                  <a:srgbClr val="FFFFFF"/>
                </a:highlight>
              </a:rPr>
              <a:t>:		paramètre </a:t>
            </a:r>
            <a:r>
              <a:rPr i="1" lang="fr" sz="2200">
                <a:highlight>
                  <a:srgbClr val="FFFFFF"/>
                </a:highlight>
              </a:rPr>
              <a:t>cls</a:t>
            </a:r>
            <a:r>
              <a:rPr lang="fr" sz="2200">
                <a:highlight>
                  <a:srgbClr val="FFFFFF"/>
                </a:highlight>
              </a:rPr>
              <a:t> (et non </a:t>
            </a:r>
            <a:r>
              <a:rPr i="1" lang="fr" sz="2200">
                <a:highlight>
                  <a:srgbClr val="FFFFFF"/>
                </a:highlight>
              </a:rPr>
              <a:t>self</a:t>
            </a:r>
            <a:r>
              <a:rPr lang="fr" sz="2200">
                <a:highlight>
                  <a:srgbClr val="FFFFFF"/>
                </a:highlight>
              </a:rPr>
              <a:t>)</a:t>
            </a:r>
            <a:endParaRPr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@staticmethod</a:t>
            </a:r>
            <a:r>
              <a:rPr lang="fr" sz="2200">
                <a:solidFill>
                  <a:srgbClr val="A71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2200">
                <a:highlight>
                  <a:srgbClr val="FFFFFF"/>
                </a:highlight>
              </a:rPr>
              <a:t>:	comme un </a:t>
            </a:r>
            <a:r>
              <a:rPr i="1" lang="fr" sz="2200">
                <a:highlight>
                  <a:srgbClr val="FFFFFF"/>
                </a:highlight>
              </a:rPr>
              <a:t>def</a:t>
            </a:r>
            <a:r>
              <a:rPr lang="fr" sz="2200">
                <a:highlight>
                  <a:srgbClr val="FFFFFF"/>
                </a:highlight>
              </a:rPr>
              <a:t>, interne à une classe</a:t>
            </a:r>
            <a:endParaRPr sz="2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maintenant 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bases de la POOP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Classes et Objets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Classe </a:t>
            </a: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Un patron de fabrication d’objets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Définition des opérations sur ces objets (méthodes) et/ou classes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Objet = Instance de classe</a:t>
            </a: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Des attributs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fr" sz="2200">
                <a:latin typeface="Merriweather"/>
                <a:ea typeface="Merriweather"/>
                <a:cs typeface="Merriweather"/>
                <a:sym typeface="Merriweather"/>
              </a:rPr>
              <a:t>Des méthodes ≈ des fonctions (mais pas du tout)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Objet et attribut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400" y="1017725"/>
            <a:ext cx="2800007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11700" y="1502925"/>
            <a:ext cx="305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lang="fr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“Steve”</a:t>
            </a:r>
            <a:endParaRPr sz="22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height = </a:t>
            </a:r>
            <a:r>
              <a:rPr lang="fr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1.81</a:t>
            </a:r>
            <a:endParaRPr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is_mexican</a:t>
            </a: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fr" sz="22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191275" y="1802088"/>
            <a:ext cx="29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health</a:t>
            </a: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fr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endParaRPr sz="2200">
              <a:solidFill>
                <a:srgbClr val="63A35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food = </a:t>
            </a:r>
            <a:r>
              <a:rPr lang="fr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059900" y="4630575"/>
            <a:ext cx="70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Steve est un </a:t>
            </a: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Objet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i="1" lang="fr">
                <a:latin typeface="Proxima Nova"/>
                <a:ea typeface="Proxima Nova"/>
                <a:cs typeface="Proxima Nova"/>
                <a:sym typeface="Proxima Nova"/>
              </a:rPr>
              <a:t>ie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une instance de la </a:t>
            </a: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Classe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Joueur, qui possède plusieurs attributs.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Objet et attribut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11700" y="1502925"/>
            <a:ext cx="3251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lang="fr" sz="22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“Alex”</a:t>
            </a:r>
            <a:endParaRPr sz="22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height = </a:t>
            </a:r>
            <a:r>
              <a:rPr lang="fr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1.75</a:t>
            </a:r>
            <a:endParaRPr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is_mexican = </a:t>
            </a:r>
            <a:r>
              <a:rPr lang="fr" sz="220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191275" y="1802088"/>
            <a:ext cx="291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health = </a:t>
            </a:r>
            <a:r>
              <a:rPr lang="fr" sz="2200">
                <a:solidFill>
                  <a:srgbClr val="63A35C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endParaRPr sz="2200">
              <a:solidFill>
                <a:srgbClr val="63A35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food = </a:t>
            </a:r>
            <a:r>
              <a:rPr lang="fr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 sz="220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638" y="632075"/>
            <a:ext cx="1854725" cy="41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900450" y="4587825"/>
            <a:ext cx="734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Alex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est un autre </a:t>
            </a: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Objet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i="1" lang="fr">
                <a:latin typeface="Proxima Nova"/>
                <a:ea typeface="Proxima Nova"/>
                <a:cs typeface="Proxima Nova"/>
                <a:sym typeface="Proxima Nova"/>
              </a:rPr>
              <a:t>ie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une instance de la </a:t>
            </a:r>
            <a:r>
              <a:rPr b="1" lang="fr">
                <a:latin typeface="Proxima Nova"/>
                <a:ea typeface="Proxima Nova"/>
                <a:cs typeface="Proxima Nova"/>
                <a:sym typeface="Proxima Nova"/>
              </a:rPr>
              <a:t>Classe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Joueur, qui possède les mêmes attributs que Steve (car même classe), mais dont les valeurs sont différentes.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9104" l="7296" r="7167" t="9455"/>
          <a:stretch/>
        </p:blipFill>
        <p:spPr>
          <a:xfrm>
            <a:off x="311700" y="1017725"/>
            <a:ext cx="5387113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Héritage</a:t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3724796" y="1389577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Entity</a:t>
            </a:r>
            <a:endParaRPr sz="2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5675116" y="2614991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Object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774476" y="2614991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Monster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843275" y="3840405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Creeper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2705676" y="3840405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Zombie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743922" y="3840405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Minecart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6606324" y="3840405"/>
            <a:ext cx="1694400" cy="602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Arrow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07" name="Google Shape;107;p19"/>
          <p:cNvCxnSpPr>
            <a:stCxn id="100" idx="2"/>
            <a:endCxn id="101" idx="0"/>
          </p:cNvCxnSpPr>
          <p:nvPr/>
        </p:nvCxnSpPr>
        <p:spPr>
          <a:xfrm flipH="1" rot="-5400000">
            <a:off x="5235746" y="1328527"/>
            <a:ext cx="622800" cy="195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9"/>
          <p:cNvCxnSpPr>
            <a:stCxn id="102" idx="0"/>
            <a:endCxn id="100" idx="2"/>
          </p:cNvCxnSpPr>
          <p:nvPr/>
        </p:nvCxnSpPr>
        <p:spPr>
          <a:xfrm rot="-5400000">
            <a:off x="3285426" y="1328441"/>
            <a:ext cx="622800" cy="195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9"/>
          <p:cNvCxnSpPr>
            <a:stCxn id="102" idx="2"/>
            <a:endCxn id="104" idx="0"/>
          </p:cNvCxnSpPr>
          <p:nvPr/>
        </p:nvCxnSpPr>
        <p:spPr>
          <a:xfrm flipH="1" rot="-5400000">
            <a:off x="2775876" y="3063491"/>
            <a:ext cx="622800" cy="93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9"/>
          <p:cNvCxnSpPr>
            <a:stCxn id="103" idx="0"/>
            <a:endCxn id="102" idx="2"/>
          </p:cNvCxnSpPr>
          <p:nvPr/>
        </p:nvCxnSpPr>
        <p:spPr>
          <a:xfrm rot="-5400000">
            <a:off x="1844675" y="3063405"/>
            <a:ext cx="622800" cy="93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9"/>
          <p:cNvCxnSpPr>
            <a:stCxn id="101" idx="2"/>
            <a:endCxn id="106" idx="0"/>
          </p:cNvCxnSpPr>
          <p:nvPr/>
        </p:nvCxnSpPr>
        <p:spPr>
          <a:xfrm flipH="1" rot="-5400000">
            <a:off x="6676516" y="3063491"/>
            <a:ext cx="622800" cy="93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9"/>
          <p:cNvCxnSpPr>
            <a:stCxn id="105" idx="0"/>
            <a:endCxn id="101" idx="2"/>
          </p:cNvCxnSpPr>
          <p:nvPr/>
        </p:nvCxnSpPr>
        <p:spPr>
          <a:xfrm rot="-5400000">
            <a:off x="5745322" y="3063405"/>
            <a:ext cx="622800" cy="93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9"/>
          <p:cNvSpPr txBox="1"/>
          <p:nvPr/>
        </p:nvSpPr>
        <p:spPr>
          <a:xfrm>
            <a:off x="311700" y="1247575"/>
            <a:ext cx="294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Merriweather"/>
                <a:ea typeface="Merriweather"/>
                <a:cs typeface="Merriweather"/>
                <a:sym typeface="Merriweather"/>
              </a:rPr>
              <a:t>Un Creeper est un Monster </a:t>
            </a:r>
            <a:r>
              <a:rPr lang="fr" sz="1900" u="sng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ET</a:t>
            </a:r>
            <a:r>
              <a:rPr lang="fr" sz="1900">
                <a:latin typeface="Merriweather"/>
                <a:ea typeface="Merriweather"/>
                <a:cs typeface="Merriweather"/>
                <a:sym typeface="Merriweather"/>
              </a:rPr>
              <a:t> une Entity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Héritage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2962" y="250014"/>
            <a:ext cx="10449924" cy="35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311700" y="3115300"/>
            <a:ext cx="852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Merriweather"/>
                <a:ea typeface="Merriweather"/>
                <a:cs typeface="Merriweather"/>
                <a:sym typeface="Merriweather"/>
              </a:rPr>
              <a:t>La classe Monster hérite de toutes les méthodes de Entity, mais on peut lui rajouter des méthodes, des attributs, etc.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aller plus loin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