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  <p:embeddedFont>
      <p:font typeface="Alfa Slab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42" Type="http://schemas.openxmlformats.org/officeDocument/2006/relationships/font" Target="fonts/AlfaSlabOne-regular.fntdata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bold.fntdata"/><Relationship Id="rId12" Type="http://schemas.openxmlformats.org/officeDocument/2006/relationships/slide" Target="slides/slide7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0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Qu’est-ce qu’un programme ? Qu’est-ce qu’il peut faire ? Qu’est-ce qu’il ne peut pas faire ? Exemple d’utilisations. Qu’est-ce qu’un langage de programmation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Ordinateurs bêtes -&gt; nécessité d’être explicite, si faute de frappe, pas de correction. Pas de programme qui crée d’autre programme avec peu d’intructions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f43443c5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f43443c5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f43443c5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f43443c5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bddf06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0bddf06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17107fd7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017107fd7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bddf064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bddf064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17107fd7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017107fd7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017107fd7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017107fd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17107fd7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017107fd7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f43443c58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f43443c58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f43443c5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f43443c5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f43443c58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f43443c58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0bddf064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0bddf064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f43443c58_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f43443c58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43443c58_4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f43443c58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bddf064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bddf064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017107fd7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017107fd7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017107fd7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017107fd7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bddf064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0bddf064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f43443c5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f43443c5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f43443c5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f43443c5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f43443c58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f43443c58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17107fd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17107fd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f43443c58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f43443c58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f43443c58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f43443c58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017107fd7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017107fd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017107fd7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017107fd7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17107fd7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17107fd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34600" y="8932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Python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34600" y="4307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à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675" y="2146250"/>
            <a:ext cx="2870451" cy="287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Affectation : opérateur égalité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637300" cy="3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26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i="1" lang="fr" sz="2600">
                <a:latin typeface="Courier New"/>
                <a:ea typeface="Courier New"/>
                <a:cs typeface="Courier New"/>
                <a:sym typeface="Courier New"/>
              </a:rPr>
              <a:t># x: 6</a:t>
            </a:r>
            <a:endParaRPr i="1" sz="2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	</a:t>
            </a:r>
            <a:r>
              <a:rPr i="1" lang="fr" sz="2600">
                <a:latin typeface="Courier New"/>
                <a:ea typeface="Courier New"/>
                <a:cs typeface="Courier New"/>
                <a:sym typeface="Courier New"/>
              </a:rPr>
              <a:t># x: 9 (écriture plus compacte)</a:t>
            </a:r>
            <a:endParaRPr i="1" sz="2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-=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	</a:t>
            </a:r>
            <a:r>
              <a:rPr i="1" lang="fr" sz="2600">
                <a:latin typeface="Courier New"/>
                <a:ea typeface="Courier New"/>
                <a:cs typeface="Courier New"/>
                <a:sym typeface="Courier New"/>
              </a:rPr>
              <a:t># x: 5</a:t>
            </a:r>
            <a:endParaRPr i="1" sz="2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fr" sz="26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fr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	</a:t>
            </a:r>
            <a:r>
              <a:rPr i="1" lang="fr" sz="2600">
                <a:latin typeface="Courier New"/>
                <a:ea typeface="Courier New"/>
                <a:cs typeface="Courier New"/>
                <a:sym typeface="Courier New"/>
              </a:rPr>
              <a:t># réassignation</a:t>
            </a:r>
            <a:endParaRPr i="1" sz="2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Opérateurs renvoyant des booléens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‘Steve’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		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égalité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différence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		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appartenance (ici : False)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ot 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is_mexicain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		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contraire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ize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&gt;=</a:t>
            </a: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 			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inégalité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s_mexicain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and 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is_male 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b="1" i="1" lang="fr">
                <a:latin typeface="Courier New"/>
                <a:ea typeface="Courier New"/>
                <a:cs typeface="Courier New"/>
                <a:sym typeface="Courier New"/>
              </a:rPr>
              <a:t>ET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logique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is_mexicain </a:t>
            </a:r>
            <a:r>
              <a:rPr lang="fr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or </a:t>
            </a:r>
            <a:r>
              <a:rPr lang="fr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is_male 		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b="1" i="1" lang="fr">
                <a:latin typeface="Courier New"/>
                <a:ea typeface="Courier New"/>
                <a:cs typeface="Courier New"/>
                <a:sym typeface="Courier New"/>
              </a:rPr>
              <a:t>OU </a:t>
            </a:r>
            <a:r>
              <a:rPr i="1" lang="fr">
                <a:latin typeface="Courier New"/>
                <a:ea typeface="Courier New"/>
                <a:cs typeface="Courier New"/>
                <a:sym typeface="Courier New"/>
              </a:rPr>
              <a:t>logique</a:t>
            </a:r>
            <a:endParaRPr i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Principe : structures conditionnelles</a:t>
            </a: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4448700" y="1339475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4448700" y="4596900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3555800" y="2057275"/>
            <a:ext cx="2032400" cy="850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Condition</a:t>
            </a:r>
            <a:endParaRPr b="1"/>
          </a:p>
        </p:txBody>
      </p:sp>
      <p:cxnSp>
        <p:nvCxnSpPr>
          <p:cNvPr id="146" name="Google Shape;146;p24"/>
          <p:cNvCxnSpPr>
            <a:stCxn id="143" idx="4"/>
            <a:endCxn id="145" idx="0"/>
          </p:cNvCxnSpPr>
          <p:nvPr/>
        </p:nvCxnSpPr>
        <p:spPr>
          <a:xfrm>
            <a:off x="4572000" y="1586075"/>
            <a:ext cx="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4"/>
          <p:cNvCxnSpPr>
            <a:stCxn id="145" idx="2"/>
            <a:endCxn id="148" idx="0"/>
          </p:cNvCxnSpPr>
          <p:nvPr/>
        </p:nvCxnSpPr>
        <p:spPr>
          <a:xfrm>
            <a:off x="4572000" y="2907825"/>
            <a:ext cx="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4"/>
          <p:cNvSpPr/>
          <p:nvPr/>
        </p:nvSpPr>
        <p:spPr>
          <a:xfrm>
            <a:off x="3882600" y="3379025"/>
            <a:ext cx="1378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Code</a:t>
            </a:r>
            <a:endParaRPr b="1"/>
          </a:p>
        </p:txBody>
      </p:sp>
      <p:cxnSp>
        <p:nvCxnSpPr>
          <p:cNvPr id="149" name="Google Shape;149;p24"/>
          <p:cNvCxnSpPr>
            <a:stCxn id="148" idx="2"/>
            <a:endCxn id="144" idx="0"/>
          </p:cNvCxnSpPr>
          <p:nvPr/>
        </p:nvCxnSpPr>
        <p:spPr>
          <a:xfrm>
            <a:off x="4572000" y="3951725"/>
            <a:ext cx="0" cy="6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4"/>
          <p:cNvCxnSpPr>
            <a:stCxn id="145" idx="3"/>
            <a:endCxn id="144" idx="0"/>
          </p:cNvCxnSpPr>
          <p:nvPr/>
        </p:nvCxnSpPr>
        <p:spPr>
          <a:xfrm flipH="1">
            <a:off x="4572100" y="2482550"/>
            <a:ext cx="1016100" cy="2114400"/>
          </a:xfrm>
          <a:prstGeom prst="bentConnector4">
            <a:avLst>
              <a:gd fmla="val -51147" name="adj1"/>
              <a:gd fmla="val 8530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4"/>
          <p:cNvSpPr txBox="1"/>
          <p:nvPr/>
        </p:nvSpPr>
        <p:spPr>
          <a:xfrm>
            <a:off x="5504700" y="2171550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endParaRPr b="1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4027800" y="2891375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True</a:t>
            </a:r>
            <a:endParaRPr b="1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Structures conditionnelles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4542300" cy="3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fr" sz="19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fr" sz="19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“Je vis”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elif </a:t>
            </a:r>
            <a:r>
              <a:rPr lang="fr" sz="19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 </a:t>
            </a:r>
            <a:r>
              <a:rPr lang="fr" sz="19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“Je suis déjà mort”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 i="1" sz="1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“Je 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meurs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solidFill>
                <a:srgbClr val="0086B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4724400" y="1167025"/>
            <a:ext cx="4493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fr" sz="19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 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“Creeeper !!”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fr" sz="19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is_mexicain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“Caramba !”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fr" sz="19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!= </a:t>
            </a:r>
            <a:r>
              <a:rPr lang="fr" sz="19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9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fr" sz="19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9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“Je suis grand”</a:t>
            </a:r>
            <a:r>
              <a:rPr lang="fr" sz="19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Principes : boucles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1146725" y="3352150"/>
            <a:ext cx="42300" cy="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2310350" y="1564500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2310350" y="4821925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1417450" y="2282300"/>
            <a:ext cx="2032400" cy="850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Condition</a:t>
            </a:r>
            <a:endParaRPr b="1"/>
          </a:p>
        </p:txBody>
      </p:sp>
      <p:cxnSp>
        <p:nvCxnSpPr>
          <p:cNvPr id="169" name="Google Shape;169;p26"/>
          <p:cNvCxnSpPr>
            <a:stCxn id="166" idx="4"/>
            <a:endCxn id="168" idx="0"/>
          </p:cNvCxnSpPr>
          <p:nvPr/>
        </p:nvCxnSpPr>
        <p:spPr>
          <a:xfrm>
            <a:off x="2433650" y="1811100"/>
            <a:ext cx="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6"/>
          <p:cNvCxnSpPr>
            <a:stCxn id="168" idx="2"/>
            <a:endCxn id="171" idx="0"/>
          </p:cNvCxnSpPr>
          <p:nvPr/>
        </p:nvCxnSpPr>
        <p:spPr>
          <a:xfrm>
            <a:off x="2433650" y="3132850"/>
            <a:ext cx="0" cy="47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26"/>
          <p:cNvSpPr/>
          <p:nvPr/>
        </p:nvSpPr>
        <p:spPr>
          <a:xfrm>
            <a:off x="1744250" y="3604050"/>
            <a:ext cx="1378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Code</a:t>
            </a:r>
            <a:endParaRPr b="1"/>
          </a:p>
        </p:txBody>
      </p:sp>
      <p:cxnSp>
        <p:nvCxnSpPr>
          <p:cNvPr id="172" name="Google Shape;172;p26"/>
          <p:cNvCxnSpPr>
            <a:stCxn id="168" idx="3"/>
            <a:endCxn id="167" idx="0"/>
          </p:cNvCxnSpPr>
          <p:nvPr/>
        </p:nvCxnSpPr>
        <p:spPr>
          <a:xfrm flipH="1">
            <a:off x="2433750" y="2707575"/>
            <a:ext cx="1016100" cy="2114400"/>
          </a:xfrm>
          <a:prstGeom prst="bentConnector4">
            <a:avLst>
              <a:gd fmla="val -23435" name="adj1"/>
              <a:gd fmla="val 89867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6"/>
          <p:cNvSpPr txBox="1"/>
          <p:nvPr/>
        </p:nvSpPr>
        <p:spPr>
          <a:xfrm>
            <a:off x="3366350" y="2396575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endParaRPr b="1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825150" y="3116400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True</a:t>
            </a:r>
            <a:endParaRPr b="1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5" name="Google Shape;175;p26"/>
          <p:cNvCxnSpPr>
            <a:stCxn id="171" idx="2"/>
            <a:endCxn id="168" idx="1"/>
          </p:cNvCxnSpPr>
          <p:nvPr/>
        </p:nvCxnSpPr>
        <p:spPr>
          <a:xfrm flipH="1" rot="5400000">
            <a:off x="1191050" y="2934150"/>
            <a:ext cx="1469100" cy="1016100"/>
          </a:xfrm>
          <a:prstGeom prst="bentConnector4">
            <a:avLst>
              <a:gd fmla="val -16209" name="adj1"/>
              <a:gd fmla="val 123445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6"/>
          <p:cNvSpPr txBox="1"/>
          <p:nvPr/>
        </p:nvSpPr>
        <p:spPr>
          <a:xfrm>
            <a:off x="1006250" y="1164300"/>
            <a:ext cx="285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while</a:t>
            </a:r>
            <a:endParaRPr b="1" sz="1600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5197150" y="3352150"/>
            <a:ext cx="42300" cy="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6360775" y="1564500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6360775" y="4821925"/>
            <a:ext cx="246600" cy="2466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5467875" y="2282300"/>
            <a:ext cx="2032400" cy="850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Item </a:t>
            </a:r>
            <a:r>
              <a:rPr b="1" lang="fr">
                <a:solidFill>
                  <a:schemeClr val="accent4"/>
                </a:solidFill>
              </a:rPr>
              <a:t>in</a:t>
            </a:r>
            <a:r>
              <a:rPr b="1" lang="fr"/>
              <a:t> sequence</a:t>
            </a:r>
            <a:endParaRPr b="1"/>
          </a:p>
        </p:txBody>
      </p:sp>
      <p:cxnSp>
        <p:nvCxnSpPr>
          <p:cNvPr id="181" name="Google Shape;181;p26"/>
          <p:cNvCxnSpPr>
            <a:stCxn id="178" idx="4"/>
            <a:endCxn id="180" idx="0"/>
          </p:cNvCxnSpPr>
          <p:nvPr/>
        </p:nvCxnSpPr>
        <p:spPr>
          <a:xfrm>
            <a:off x="6484075" y="1811100"/>
            <a:ext cx="0" cy="47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6"/>
          <p:cNvCxnSpPr>
            <a:stCxn id="180" idx="2"/>
            <a:endCxn id="183" idx="0"/>
          </p:cNvCxnSpPr>
          <p:nvPr/>
        </p:nvCxnSpPr>
        <p:spPr>
          <a:xfrm>
            <a:off x="6484075" y="3132850"/>
            <a:ext cx="0" cy="47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26"/>
          <p:cNvSpPr/>
          <p:nvPr/>
        </p:nvSpPr>
        <p:spPr>
          <a:xfrm>
            <a:off x="5794675" y="3604050"/>
            <a:ext cx="1378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Code</a:t>
            </a:r>
            <a:endParaRPr b="1"/>
          </a:p>
        </p:txBody>
      </p:sp>
      <p:cxnSp>
        <p:nvCxnSpPr>
          <p:cNvPr id="184" name="Google Shape;184;p26"/>
          <p:cNvCxnSpPr>
            <a:stCxn id="180" idx="3"/>
            <a:endCxn id="179" idx="0"/>
          </p:cNvCxnSpPr>
          <p:nvPr/>
        </p:nvCxnSpPr>
        <p:spPr>
          <a:xfrm flipH="1">
            <a:off x="6484175" y="2707575"/>
            <a:ext cx="1016100" cy="2114400"/>
          </a:xfrm>
          <a:prstGeom prst="bentConnector4">
            <a:avLst>
              <a:gd fmla="val -23435" name="adj1"/>
              <a:gd fmla="val 8936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6"/>
          <p:cNvSpPr txBox="1"/>
          <p:nvPr/>
        </p:nvSpPr>
        <p:spPr>
          <a:xfrm>
            <a:off x="7223900" y="2224075"/>
            <a:ext cx="104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If no more item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5860188" y="3130600"/>
            <a:ext cx="6675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Next item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7" name="Google Shape;187;p26"/>
          <p:cNvCxnSpPr>
            <a:stCxn id="183" idx="2"/>
            <a:endCxn id="180" idx="1"/>
          </p:cNvCxnSpPr>
          <p:nvPr/>
        </p:nvCxnSpPr>
        <p:spPr>
          <a:xfrm flipH="1" rot="5400000">
            <a:off x="5241475" y="2934150"/>
            <a:ext cx="1469100" cy="1016100"/>
          </a:xfrm>
          <a:prstGeom prst="bentConnector4">
            <a:avLst>
              <a:gd fmla="val -16209" name="adj1"/>
              <a:gd fmla="val 123445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6"/>
          <p:cNvSpPr txBox="1"/>
          <p:nvPr/>
        </p:nvSpPr>
        <p:spPr>
          <a:xfrm>
            <a:off x="5056675" y="1164300"/>
            <a:ext cx="285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for</a:t>
            </a:r>
            <a:endParaRPr b="1" sz="1600">
              <a:solidFill>
                <a:srgbClr val="0086B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Boucles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152475"/>
            <a:ext cx="5947800" cy="3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b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i: 0, 1, 2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-=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health: 97</a:t>
            </a:r>
            <a:endParaRPr i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fr" sz="2200">
                <a:solidFill>
                  <a:srgbClr val="00808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200">
              <a:solidFill>
                <a:srgbClr val="00808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while </a:t>
            </a:r>
            <a:r>
              <a:rPr lang="fr" sz="2200">
                <a:solidFill>
                  <a:srgbClr val="33333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 </a:t>
            </a:r>
            <a:r>
              <a:rPr lang="fr" sz="2200">
                <a:solidFill>
                  <a:srgbClr val="0086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200">
              <a:solidFill>
                <a:srgbClr val="A71D5D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2200">
                <a:solidFill>
                  <a:srgbClr val="00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-=</a:t>
            </a:r>
            <a:r>
              <a:rPr lang="fr" sz="2200">
                <a:solidFill>
                  <a:srgbClr val="00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i</a:t>
            </a:r>
            <a:endParaRPr sz="2200">
              <a:solidFill>
                <a:srgbClr val="00000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63A35C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2200">
                <a:solidFill>
                  <a:srgbClr val="33333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+= </a:t>
            </a:r>
            <a:r>
              <a:rPr lang="fr" sz="2200">
                <a:solidFill>
                  <a:srgbClr val="0086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2200">
              <a:solidFill>
                <a:srgbClr val="0086B3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health: 97</a:t>
            </a:r>
            <a:endParaRPr i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5" name="Google Shape;195;p27"/>
          <p:cNvCxnSpPr/>
          <p:nvPr/>
        </p:nvCxnSpPr>
        <p:spPr>
          <a:xfrm rot="10800000">
            <a:off x="289000" y="2830600"/>
            <a:ext cx="585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 standards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Classiques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	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str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stop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“Steve\nMario”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(\n : saut de ligne)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	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longueur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ajout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‘a/b/c’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‘/‘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scindement</a:t>
            </a:r>
            <a:endParaRPr b="1"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‘ ‘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join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accolement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“nom : “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			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entrée utilisateur</a:t>
            </a:r>
            <a:endParaRPr i="1" sz="2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fonctions les plus importantes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928475" y="1582000"/>
            <a:ext cx="2609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0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help()</a:t>
            </a:r>
            <a:endParaRPr sz="4000">
              <a:solidFill>
                <a:srgbClr val="0086B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928475" y="3093125"/>
            <a:ext cx="2609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0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lang="fr" sz="40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4000">
              <a:solidFill>
                <a:srgbClr val="0086B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5597275" y="2418650"/>
            <a:ext cx="30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080"/>
                </a:solidFill>
                <a:latin typeface="Proxima Nova"/>
                <a:ea typeface="Proxima Nova"/>
                <a:cs typeface="Proxima Nova"/>
                <a:sym typeface="Proxima Nova"/>
              </a:rPr>
              <a:t>(ou google hein 👀)</a:t>
            </a:r>
            <a:endParaRPr>
              <a:solidFill>
                <a:srgbClr val="00808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Conversion de type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 				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“4”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False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True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“69”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69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[0, 2, 4, 6, 8]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“1.81”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1.81</a:t>
            </a:r>
            <a:br>
              <a:rPr lang="fr" sz="2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1.81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i="1" lang="fr" sz="2200">
                <a:latin typeface="Courier New"/>
                <a:ea typeface="Courier New"/>
                <a:cs typeface="Courier New"/>
                <a:sym typeface="Courier New"/>
              </a:rPr>
              <a:t># 1</a:t>
            </a:r>
            <a:endParaRPr i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200"/>
              <a:t>Attention aux erreurs...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Fonctions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75" y="1138175"/>
            <a:ext cx="386282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4107375" y="1138175"/>
            <a:ext cx="48261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return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positive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if </a:t>
            </a:r>
            <a:r>
              <a:rPr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&gt;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else: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200">
              <a:solidFill>
                <a:srgbClr val="008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Toute fonction retourne quelque chose (sinon </a:t>
            </a:r>
            <a:r>
              <a:rPr i="1" lang="fr" sz="2200">
                <a:solidFill>
                  <a:srgbClr val="00808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None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200">
              <a:solidFill>
                <a:srgbClr val="00808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Bibliothèques et imports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Sémantique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311700" y="1152475"/>
            <a:ext cx="8520600" cy="3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 					</a:t>
            </a:r>
            <a:r>
              <a:rPr i="1" lang="fr" sz="2200">
                <a:solidFill>
                  <a:srgbClr val="66666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random.randint(1, 6)</a:t>
            </a:r>
            <a:endParaRPr i="1" sz="22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fr" sz="2200">
                <a:solidFill>
                  <a:srgbClr val="33333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random </a:t>
            </a:r>
            <a:r>
              <a:rPr b="1"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fr" sz="2200">
                <a:solidFill>
                  <a:srgbClr val="33333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rd				</a:t>
            </a:r>
            <a:r>
              <a:rPr i="1" lang="fr" sz="22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# rd.randint(1, 6)</a:t>
            </a:r>
            <a:endParaRPr i="1" sz="2200">
              <a:solidFill>
                <a:srgbClr val="66666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 </a:t>
            </a:r>
            <a:r>
              <a:rPr b="1"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randint	</a:t>
            </a:r>
            <a:r>
              <a:rPr i="1" lang="fr" sz="2200">
                <a:solidFill>
                  <a:srgbClr val="66666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randint(1, 6)</a:t>
            </a:r>
            <a:endParaRPr i="1" sz="2200">
              <a:solidFill>
                <a:srgbClr val="66666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des strings</a:t>
            </a:r>
            <a:endParaRPr/>
          </a:p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183650" y="1000200"/>
            <a:ext cx="88125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catchphrase 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fr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“It’s a me”</a:t>
            </a:r>
            <a:endParaRPr>
              <a:solidFill>
                <a:srgbClr val="63A35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catchphrase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‘I’</a:t>
            </a:r>
            <a:endParaRPr i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(catchphrase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“It’s a me”</a:t>
            </a:r>
            <a:endParaRPr i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words = catchphrase.</a:t>
            </a:r>
            <a:r>
              <a:rPr lang="fr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‘ ’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	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[“It’s”, “a”, “me”]</a:t>
            </a:r>
            <a:endParaRPr i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words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				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“It’s”</a:t>
            </a:r>
            <a:b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catchphrase 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catchphrase 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“, Mario!”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i="1" lang="fr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“It’s a me, Mario !”</a:t>
            </a:r>
            <a:endParaRPr i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catchphrase.</a:t>
            </a:r>
            <a:r>
              <a:rPr lang="fr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replace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“Mario”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r>
              <a:rPr lang="fr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	</a:t>
            </a:r>
            <a:r>
              <a:rPr i="1" lang="fr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i="1" lang="fr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“It’s a me, Steve”</a:t>
            </a:r>
            <a:endParaRPr i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des listes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311700" y="1152475"/>
            <a:ext cx="8520600" cy="3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nombres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[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2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2200">
              <a:solidFill>
                <a:srgbClr val="A71D5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inventory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r>
              <a:rPr i="1" lang="fr" sz="22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#</a:t>
            </a:r>
            <a:r>
              <a:rPr i="1" lang="fr" sz="2200">
                <a:highlight>
                  <a:srgbClr val="FFFFFF"/>
                </a:highlight>
              </a:rPr>
              <a:t> nombres: [1, 2, 3]</a:t>
            </a:r>
            <a:endParaRPr sz="2200">
              <a:solidFill>
                <a:srgbClr val="63A3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nombres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			</a:t>
            </a:r>
            <a:r>
              <a:rPr i="1" lang="fr" sz="22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#</a:t>
            </a:r>
            <a:r>
              <a:rPr i="1" lang="fr" sz="2200">
                <a:highlight>
                  <a:srgbClr val="FFFFFF"/>
                </a:highlight>
              </a:rPr>
              <a:t> nombres: [1, 4, 3]</a:t>
            </a:r>
            <a:endParaRPr i="1" sz="2200">
              <a:solidFill>
                <a:srgbClr val="63A3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nombres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fr" sz="2200">
                <a:solidFill>
                  <a:srgbClr val="A71D5D"/>
                </a:solidFill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r>
              <a:rPr i="1" lang="fr" sz="2200">
                <a:latin typeface="Merriweather"/>
                <a:ea typeface="Merriweather"/>
                <a:cs typeface="Merriweather"/>
                <a:sym typeface="Merriweather"/>
              </a:rPr>
              <a:t>#</a:t>
            </a:r>
            <a:r>
              <a:rPr i="1" lang="fr" sz="2200"/>
              <a:t> 3</a:t>
            </a:r>
            <a:endParaRPr i="1"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fr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nombres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2200">
              <a:solidFill>
                <a:srgbClr val="A71D5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fr" sz="22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fr" sz="22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rgbClr val="A71D5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</a:t>
            </a:r>
            <a:endParaRPr/>
          </a:p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171750" y="1334000"/>
            <a:ext cx="49044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Demander une chaîne de caractère (</a:t>
            </a:r>
            <a:r>
              <a:rPr i="1" lang="fr" sz="1500"/>
              <a:t>str</a:t>
            </a:r>
            <a:r>
              <a:rPr lang="fr" sz="1500"/>
              <a:t>) à un</a:t>
            </a:r>
            <a:r>
              <a:rPr lang="fr" sz="1500"/>
              <a:t> </a:t>
            </a:r>
            <a:r>
              <a:rPr lang="fr" sz="1500"/>
              <a:t>utilisateur :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1500">
              <a:solidFill>
                <a:srgbClr val="A71D5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name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“Alex”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rgbClr val="A71D5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lang="fr" sz="15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“Quel est ton nom : ”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fr" sz="15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“Joue à Minecraft”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00">
              <a:solidFill>
                <a:srgbClr val="A71D5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5154700" y="1334000"/>
            <a:ext cx="4018200" cy="3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Quitter une boucle :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lili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somme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lili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lang="fr" sz="15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somme 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b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1500">
                <a:solidFill>
                  <a:srgbClr val="0086B3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somme</a:t>
            </a:r>
            <a:r>
              <a:rPr lang="fr" sz="1500">
                <a:solidFill>
                  <a:srgbClr val="A71D5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r>
              <a:rPr i="1" lang="fr" sz="1500">
                <a:latin typeface="Merriweather"/>
                <a:ea typeface="Merriweather"/>
                <a:cs typeface="Merriweather"/>
                <a:sym typeface="Merriweather"/>
              </a:rPr>
              <a:t>#</a:t>
            </a:r>
            <a:r>
              <a:rPr i="1" lang="fr" sz="1500"/>
              <a:t> 6</a:t>
            </a:r>
            <a:endParaRPr i="1"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idx="1" type="body"/>
          </p:nvPr>
        </p:nvSpPr>
        <p:spPr>
          <a:xfrm>
            <a:off x="311700" y="1152475"/>
            <a:ext cx="2687100" cy="23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</a:t>
            </a:r>
            <a:r>
              <a:rPr lang="fr">
                <a:solidFill>
                  <a:srgbClr val="000000"/>
                </a:solidFill>
              </a:rPr>
              <a:t> 1 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r">
                <a:solidFill>
                  <a:srgbClr val="000000"/>
                </a:solidFill>
              </a:rPr>
              <a:t>Importer le module </a:t>
            </a:r>
            <a:r>
              <a:rPr i="1" lang="fr">
                <a:solidFill>
                  <a:srgbClr val="000000"/>
                </a:solidFill>
              </a:rPr>
              <a:t>random</a:t>
            </a:r>
            <a:endParaRPr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r">
                <a:solidFill>
                  <a:srgbClr val="000000"/>
                </a:solidFill>
              </a:rPr>
              <a:t>Découvrir la fonction </a:t>
            </a:r>
            <a:r>
              <a:rPr i="1" lang="fr">
                <a:solidFill>
                  <a:srgbClr val="000000"/>
                </a:solidFill>
              </a:rPr>
              <a:t>randint</a:t>
            </a:r>
            <a:endParaRPr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r">
                <a:solidFill>
                  <a:srgbClr val="000000"/>
                </a:solidFill>
              </a:rPr>
              <a:t>Tester </a:t>
            </a:r>
            <a:r>
              <a:rPr i="1" lang="fr">
                <a:solidFill>
                  <a:srgbClr val="000000"/>
                </a:solidFill>
              </a:rPr>
              <a:t>input</a:t>
            </a:r>
            <a:r>
              <a:rPr lang="fr">
                <a:solidFill>
                  <a:srgbClr val="000000"/>
                </a:solidFill>
              </a:rPr>
              <a:t>()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8" name="Google Shape;26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TD 1 : Le Jeux du plus ou moins</a:t>
            </a:r>
            <a:endParaRPr/>
          </a:p>
        </p:txBody>
      </p:sp>
      <p:sp>
        <p:nvSpPr>
          <p:cNvPr id="269" name="Google Shape;269;p39"/>
          <p:cNvSpPr txBox="1"/>
          <p:nvPr>
            <p:ph idx="1" type="body"/>
          </p:nvPr>
        </p:nvSpPr>
        <p:spPr>
          <a:xfrm>
            <a:off x="3054000" y="1152475"/>
            <a:ext cx="30360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 2</a:t>
            </a:r>
            <a:r>
              <a:rPr lang="fr">
                <a:solidFill>
                  <a:srgbClr val="000000"/>
                </a:solidFill>
              </a:rPr>
              <a:t> 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r">
                <a:solidFill>
                  <a:srgbClr val="000000"/>
                </a:solidFill>
              </a:rPr>
              <a:t>Écrire un </a:t>
            </a:r>
            <a:r>
              <a:rPr i="1" lang="fr">
                <a:solidFill>
                  <a:srgbClr val="000000"/>
                </a:solidFill>
              </a:rPr>
              <a:t>if</a:t>
            </a:r>
            <a:r>
              <a:rPr lang="fr">
                <a:solidFill>
                  <a:srgbClr val="000000"/>
                </a:solidFill>
              </a:rPr>
              <a:t>-</a:t>
            </a:r>
            <a:r>
              <a:rPr i="1" lang="fr">
                <a:solidFill>
                  <a:srgbClr val="000000"/>
                </a:solidFill>
              </a:rPr>
              <a:t>else</a:t>
            </a:r>
            <a:r>
              <a:rPr lang="fr">
                <a:solidFill>
                  <a:srgbClr val="000000"/>
                </a:solidFill>
              </a:rPr>
              <a:t> avec des </a:t>
            </a:r>
            <a:r>
              <a:rPr i="1" lang="fr">
                <a:solidFill>
                  <a:srgbClr val="000000"/>
                </a:solidFill>
              </a:rPr>
              <a:t>print </a:t>
            </a:r>
            <a:r>
              <a:rPr lang="fr">
                <a:solidFill>
                  <a:srgbClr val="000000"/>
                </a:solidFill>
              </a:rPr>
              <a:t>pour informer du prochain coup à jouer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6145200" y="1152475"/>
            <a:ext cx="283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 3</a:t>
            </a:r>
            <a:r>
              <a:rPr lang="fr">
                <a:solidFill>
                  <a:srgbClr val="000000"/>
                </a:solidFill>
              </a:rPr>
              <a:t> 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r">
                <a:solidFill>
                  <a:srgbClr val="000000"/>
                </a:solidFill>
              </a:rPr>
              <a:t>Ecrire une boucle pour se donner une seconde chance de trouver le bon nombre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idx="1" type="body"/>
          </p:nvPr>
        </p:nvSpPr>
        <p:spPr>
          <a:xfrm>
            <a:off x="311700" y="1152475"/>
            <a:ext cx="261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 1 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Calculer la somme des nombres au carrés de </a:t>
            </a:r>
            <a:r>
              <a:rPr lang="fr">
                <a:solidFill>
                  <a:srgbClr val="008080"/>
                </a:solidFill>
              </a:rPr>
              <a:t>1</a:t>
            </a:r>
            <a:r>
              <a:rPr lang="fr">
                <a:solidFill>
                  <a:srgbClr val="000000"/>
                </a:solidFill>
              </a:rPr>
              <a:t> à </a:t>
            </a:r>
            <a:r>
              <a:rPr lang="fr">
                <a:solidFill>
                  <a:srgbClr val="008080"/>
                </a:solidFill>
              </a:rPr>
              <a:t>42 </a:t>
            </a:r>
            <a:r>
              <a:rPr lang="fr">
                <a:solidFill>
                  <a:srgbClr val="000000"/>
                </a:solidFill>
              </a:rPr>
              <a:t>(la somme de </a:t>
            </a:r>
            <a:r>
              <a:rPr lang="fr">
                <a:solidFill>
                  <a:srgbClr val="008080"/>
                </a:solidFill>
              </a:rPr>
              <a:t>1</a:t>
            </a:r>
            <a:r>
              <a:rPr lang="fr">
                <a:solidFill>
                  <a:srgbClr val="000000"/>
                </a:solidFill>
              </a:rPr>
              <a:t>, </a:t>
            </a:r>
            <a:r>
              <a:rPr lang="fr">
                <a:solidFill>
                  <a:srgbClr val="008080"/>
                </a:solidFill>
              </a:rPr>
              <a:t>4</a:t>
            </a:r>
            <a:r>
              <a:rPr lang="fr">
                <a:solidFill>
                  <a:srgbClr val="000000"/>
                </a:solidFill>
              </a:rPr>
              <a:t>, </a:t>
            </a:r>
            <a:r>
              <a:rPr lang="fr">
                <a:solidFill>
                  <a:srgbClr val="008080"/>
                </a:solidFill>
              </a:rPr>
              <a:t>9</a:t>
            </a:r>
            <a:r>
              <a:rPr lang="fr">
                <a:solidFill>
                  <a:srgbClr val="000000"/>
                </a:solidFill>
              </a:rPr>
              <a:t>… </a:t>
            </a:r>
            <a:r>
              <a:rPr lang="fr">
                <a:solidFill>
                  <a:srgbClr val="000000"/>
                </a:solidFill>
              </a:rPr>
              <a:t>jusqu’à</a:t>
            </a:r>
            <a:r>
              <a:rPr lang="fr">
                <a:solidFill>
                  <a:srgbClr val="000000"/>
                </a:solidFill>
              </a:rPr>
              <a:t> </a:t>
            </a:r>
            <a:r>
              <a:rPr lang="fr">
                <a:solidFill>
                  <a:srgbClr val="008080"/>
                </a:solidFill>
              </a:rPr>
              <a:t>42</a:t>
            </a:r>
            <a:r>
              <a:rPr lang="fr">
                <a:solidFill>
                  <a:srgbClr val="000000"/>
                </a:solidFill>
              </a:rPr>
              <a:t> inclus)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6" name="Google Shape;27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TD 2 : Maths Mania</a:t>
            </a:r>
            <a:endParaRPr/>
          </a:p>
        </p:txBody>
      </p:sp>
      <p:sp>
        <p:nvSpPr>
          <p:cNvPr id="277" name="Google Shape;277;p40"/>
          <p:cNvSpPr txBox="1"/>
          <p:nvPr>
            <p:ph idx="1" type="body"/>
          </p:nvPr>
        </p:nvSpPr>
        <p:spPr>
          <a:xfrm>
            <a:off x="3079375" y="1152475"/>
            <a:ext cx="29112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 2 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Rédiger une fonction </a:t>
            </a:r>
            <a:r>
              <a:rPr lang="fr">
                <a:solidFill>
                  <a:srgbClr val="0086B3"/>
                </a:solidFill>
              </a:rPr>
              <a:t>pow_sum</a:t>
            </a:r>
            <a:r>
              <a:rPr lang="fr">
                <a:solidFill>
                  <a:srgbClr val="A71D5D"/>
                </a:solidFill>
              </a:rPr>
              <a:t>(</a:t>
            </a:r>
            <a:r>
              <a:rPr i="1" lang="fr">
                <a:solidFill>
                  <a:srgbClr val="000000"/>
                </a:solidFill>
              </a:rPr>
              <a:t>n</a:t>
            </a:r>
            <a:r>
              <a:rPr lang="fr">
                <a:solidFill>
                  <a:srgbClr val="A71D5D"/>
                </a:solidFill>
              </a:rPr>
              <a:t>,</a:t>
            </a:r>
            <a:r>
              <a:rPr lang="fr">
                <a:solidFill>
                  <a:srgbClr val="000000"/>
                </a:solidFill>
              </a:rPr>
              <a:t> </a:t>
            </a:r>
            <a:r>
              <a:rPr i="1" lang="fr">
                <a:solidFill>
                  <a:srgbClr val="000000"/>
                </a:solidFill>
              </a:rPr>
              <a:t>p</a:t>
            </a:r>
            <a:r>
              <a:rPr lang="fr">
                <a:solidFill>
                  <a:srgbClr val="A71D5D"/>
                </a:solidFill>
              </a:rPr>
              <a:t>)</a:t>
            </a:r>
            <a:r>
              <a:rPr lang="fr">
                <a:solidFill>
                  <a:srgbClr val="000000"/>
                </a:solidFill>
              </a:rPr>
              <a:t> qui renvoie la somme des nombres de </a:t>
            </a:r>
            <a:r>
              <a:rPr lang="fr">
                <a:solidFill>
                  <a:srgbClr val="008080"/>
                </a:solidFill>
              </a:rPr>
              <a:t>1</a:t>
            </a:r>
            <a:r>
              <a:rPr lang="fr">
                <a:solidFill>
                  <a:srgbClr val="000000"/>
                </a:solidFill>
              </a:rPr>
              <a:t> à </a:t>
            </a:r>
            <a:r>
              <a:rPr b="1" lang="fr">
                <a:solidFill>
                  <a:srgbClr val="000000"/>
                </a:solidFill>
              </a:rPr>
              <a:t>n</a:t>
            </a:r>
            <a:r>
              <a:rPr lang="fr">
                <a:solidFill>
                  <a:srgbClr val="000000"/>
                </a:solidFill>
              </a:rPr>
              <a:t> à la puissance </a:t>
            </a:r>
            <a:r>
              <a:rPr b="1" lang="fr">
                <a:solidFill>
                  <a:srgbClr val="000000"/>
                </a:solidFill>
              </a:rPr>
              <a:t>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5990575" y="1152475"/>
            <a:ext cx="284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Étape 3 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Demander </a:t>
            </a:r>
            <a:r>
              <a:rPr b="1" lang="fr">
                <a:solidFill>
                  <a:srgbClr val="000000"/>
                </a:solidFill>
              </a:rPr>
              <a:t>n</a:t>
            </a:r>
            <a:r>
              <a:rPr lang="fr">
                <a:solidFill>
                  <a:srgbClr val="000000"/>
                </a:solidFill>
              </a:rPr>
              <a:t> et </a:t>
            </a:r>
            <a:r>
              <a:rPr b="1" lang="fr">
                <a:solidFill>
                  <a:srgbClr val="000000"/>
                </a:solidFill>
              </a:rPr>
              <a:t>p</a:t>
            </a:r>
            <a:r>
              <a:rPr lang="fr">
                <a:solidFill>
                  <a:srgbClr val="000000"/>
                </a:solidFill>
              </a:rPr>
              <a:t> à l’utilisateur et afficher le résultat de </a:t>
            </a:r>
            <a:r>
              <a:rPr lang="fr">
                <a:solidFill>
                  <a:srgbClr val="0086B3"/>
                </a:solidFill>
              </a:rPr>
              <a:t>pow_sum</a:t>
            </a:r>
            <a:r>
              <a:rPr lang="fr">
                <a:solidFill>
                  <a:srgbClr val="A71D5D"/>
                </a:solidFill>
              </a:rPr>
              <a:t>(</a:t>
            </a:r>
            <a:r>
              <a:rPr i="1" lang="fr">
                <a:solidFill>
                  <a:srgbClr val="000000"/>
                </a:solidFill>
              </a:rPr>
              <a:t>n</a:t>
            </a:r>
            <a:r>
              <a:rPr lang="fr">
                <a:solidFill>
                  <a:srgbClr val="A71D5D"/>
                </a:solidFill>
              </a:rPr>
              <a:t>,</a:t>
            </a:r>
            <a:r>
              <a:rPr lang="fr">
                <a:solidFill>
                  <a:srgbClr val="000000"/>
                </a:solidFill>
              </a:rPr>
              <a:t> </a:t>
            </a:r>
            <a:r>
              <a:rPr i="1" lang="fr">
                <a:solidFill>
                  <a:srgbClr val="000000"/>
                </a:solidFill>
              </a:rPr>
              <a:t>p</a:t>
            </a:r>
            <a:r>
              <a:rPr lang="fr">
                <a:solidFill>
                  <a:srgbClr val="A71D5D"/>
                </a:solidFill>
              </a:rPr>
              <a:t>)</a:t>
            </a:r>
            <a:endParaRPr>
              <a:solidFill>
                <a:srgbClr val="A71D5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C’est qui? c’est quoi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3300"/>
            <a:ext cx="21431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16263" y="4588400"/>
            <a:ext cx="233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Alfa Slab One"/>
                <a:ea typeface="Alfa Slab One"/>
                <a:cs typeface="Alfa Slab One"/>
                <a:sym typeface="Alfa Slab One"/>
              </a:rPr>
              <a:t>Guido van Rossum</a:t>
            </a:r>
            <a:endParaRPr sz="17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075075" y="1559575"/>
            <a:ext cx="634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500">
                <a:solidFill>
                  <a:srgbClr val="333333"/>
                </a:solidFill>
                <a:highlight>
                  <a:schemeClr val="lt1"/>
                </a:highlight>
              </a:rPr>
              <a:t>Quelques mot-clés...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028075" y="2410938"/>
            <a:ext cx="159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Objet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683175" y="24109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I</a:t>
            </a:r>
            <a:r>
              <a:rPr lang="fr" sz="2100">
                <a:solidFill>
                  <a:srgbClr val="434343"/>
                </a:solidFill>
              </a:rPr>
              <a:t>mpératif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898825" y="3200800"/>
            <a:ext cx="159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F</a:t>
            </a:r>
            <a:r>
              <a:rPr lang="fr" sz="2100">
                <a:solidFill>
                  <a:srgbClr val="434343"/>
                </a:solidFill>
              </a:rPr>
              <a:t>onctionnel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290975" y="3200875"/>
            <a:ext cx="23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Multiplateforme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513700" y="4035025"/>
            <a:ext cx="233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Open source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624975" y="40350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434343"/>
                </a:solidFill>
              </a:rPr>
              <a:t>Interprété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725" y="3092075"/>
            <a:ext cx="769725" cy="7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Types de base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 (nombre entier)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0, 1, 2, -1 </a:t>
            </a:r>
            <a:r>
              <a:rPr lang="fr" sz="2200">
                <a:solidFill>
                  <a:srgbClr val="A71D5D"/>
                </a:solidFill>
              </a:rPr>
              <a:t>..</a:t>
            </a:r>
            <a:r>
              <a:rPr lang="fr" sz="2200">
                <a:solidFill>
                  <a:srgbClr val="A71D5D"/>
                </a:solidFill>
              </a:rPr>
              <a:t>.</a:t>
            </a:r>
            <a:endParaRPr sz="2200">
              <a:solidFill>
                <a:srgbClr val="A71D5D"/>
              </a:solidFill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float </a:t>
            </a:r>
            <a:r>
              <a:rPr lang="fr"/>
              <a:t>(nombre à virgule)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206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0.0, </a:t>
            </a:r>
            <a:r>
              <a:rPr lang="fr" sz="2200">
                <a:solidFill>
                  <a:srgbClr val="A71D5D"/>
                </a:solidFill>
              </a:rPr>
              <a:t>0.1, -99.9, -1.42 ...</a:t>
            </a:r>
            <a:endParaRPr sz="2200">
              <a:solidFill>
                <a:srgbClr val="A71D5D"/>
              </a:solidFill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65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bool </a:t>
            </a:r>
            <a:r>
              <a:rPr lang="fr"/>
              <a:t>(booléen: vrai ou faux)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313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2200">
                <a:solidFill>
                  <a:srgbClr val="A71D5D"/>
                </a:solidFill>
              </a:rPr>
              <a:t>True</a:t>
            </a:r>
            <a:r>
              <a:rPr lang="fr" sz="2200">
                <a:solidFill>
                  <a:srgbClr val="A71D5D"/>
                </a:solidFill>
              </a:rPr>
              <a:t>, </a:t>
            </a:r>
            <a:r>
              <a:rPr i="1" lang="fr" sz="2200">
                <a:solidFill>
                  <a:srgbClr val="A71D5D"/>
                </a:solidFill>
              </a:rPr>
              <a:t>False</a:t>
            </a:r>
            <a:endParaRPr i="1" sz="2200">
              <a:solidFill>
                <a:srgbClr val="A71D5D"/>
              </a:solidFill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372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 </a:t>
            </a:r>
            <a:r>
              <a:rPr lang="fr"/>
              <a:t>(chaîne de caractères)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420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“a”</a:t>
            </a:r>
            <a:r>
              <a:rPr lang="fr" sz="2200">
                <a:solidFill>
                  <a:srgbClr val="A71D5D"/>
                </a:solidFill>
              </a:rPr>
              <a:t>, ‘abc’, “lol mdr”, ‘!?♥’ </a:t>
            </a:r>
            <a:endParaRPr sz="2200">
              <a:solidFill>
                <a:srgbClr val="A71D5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[] , [0, 2, “ok point”, 1.2, </a:t>
            </a:r>
            <a:r>
              <a:rPr i="1" lang="fr" sz="2200">
                <a:solidFill>
                  <a:srgbClr val="A71D5D"/>
                </a:solidFill>
              </a:rPr>
              <a:t>False</a:t>
            </a:r>
            <a:r>
              <a:rPr lang="fr" sz="2200">
                <a:solidFill>
                  <a:srgbClr val="A71D5D"/>
                </a:solidFill>
              </a:rPr>
              <a:t>]</a:t>
            </a:r>
            <a:endParaRPr sz="2200">
              <a:solidFill>
                <a:srgbClr val="A71D5D"/>
              </a:solidFill>
            </a:endParaRPr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tuple (N-uplet)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206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()</a:t>
            </a:r>
            <a:r>
              <a:rPr lang="fr" sz="2200">
                <a:solidFill>
                  <a:srgbClr val="A71D5D"/>
                </a:solidFill>
              </a:rPr>
              <a:t> , (0 , 2, “ok point”, 1.2, </a:t>
            </a:r>
            <a:r>
              <a:rPr i="1" lang="fr" sz="2200">
                <a:solidFill>
                  <a:srgbClr val="A71D5D"/>
                </a:solidFill>
              </a:rPr>
              <a:t>False</a:t>
            </a:r>
            <a:r>
              <a:rPr lang="fr" sz="2200">
                <a:solidFill>
                  <a:srgbClr val="A71D5D"/>
                </a:solidFill>
              </a:rPr>
              <a:t>)</a:t>
            </a:r>
            <a:endParaRPr sz="2200">
              <a:solidFill>
                <a:srgbClr val="A71D5D"/>
              </a:solidFill>
            </a:endParaRPr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265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dict (dictionnaire)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313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{} , {“a”: 42, “b”: 666}</a:t>
            </a:r>
            <a:endParaRPr sz="2200">
              <a:solidFill>
                <a:srgbClr val="A71D5D"/>
              </a:solidFill>
            </a:endParaRPr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72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set </a:t>
            </a:r>
            <a:r>
              <a:rPr lang="fr"/>
              <a:t>(ensemble)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420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A71D5D"/>
                </a:solidFill>
              </a:rPr>
              <a:t>{1, 5} , {“a”, “b”, “abc”}</a:t>
            </a:r>
            <a:endParaRPr sz="2200">
              <a:solidFill>
                <a:srgbClr val="A71D5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168900" y="2491575"/>
            <a:ext cx="89751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Opérations de base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Opérateurs </a:t>
            </a:r>
            <a:r>
              <a:rPr lang="fr"/>
              <a:t>arithmétiques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766900" cy="3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2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3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2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1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4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12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2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2.5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2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2 		(division euclidienne)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5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4 		(reste de la division euclidienne)</a:t>
            </a:r>
            <a:b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** </a:t>
            </a:r>
            <a:r>
              <a:rPr lang="fr" sz="22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8 	</a:t>
            </a:r>
            <a:r>
              <a:rPr i="1" lang="fr" sz="2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256</a:t>
            </a:r>
            <a:endParaRPr i="1" sz="2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Variables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8520600" cy="35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 </a:t>
            </a:r>
            <a:r>
              <a:rPr lang="fr" sz="28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fr" sz="28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"Steve"			</a:t>
            </a:r>
            <a:r>
              <a:rPr i="1" lang="fr" sz="2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str</a:t>
            </a:r>
            <a:endParaRPr i="1" sz="28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health </a:t>
            </a:r>
            <a:r>
              <a:rPr lang="fr" sz="28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8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8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100				</a:t>
            </a:r>
            <a:r>
              <a:rPr i="1" lang="fr" sz="2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int</a:t>
            </a:r>
            <a:endParaRPr i="1" sz="28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size </a:t>
            </a:r>
            <a:r>
              <a:rPr lang="fr" sz="28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8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1.81				</a:t>
            </a:r>
            <a:r>
              <a:rPr i="1" lang="fr" sz="2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float</a:t>
            </a:r>
            <a:endParaRPr i="1" sz="28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8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is_mexican </a:t>
            </a:r>
            <a:r>
              <a:rPr lang="fr" sz="28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fr" sz="280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True		</a:t>
            </a:r>
            <a:r>
              <a:rPr i="1" lang="fr" sz="2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bool</a:t>
            </a:r>
            <a:endParaRPr i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550" y="445025"/>
            <a:ext cx="280000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